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 id="2147483683" r:id="rId3"/>
    <p:sldMasterId id="2147483692" r:id="rId4"/>
  </p:sldMasterIdLst>
  <p:notesMasterIdLst>
    <p:notesMasterId r:id="rId38"/>
  </p:notesMasterIdLst>
  <p:sldIdLst>
    <p:sldId id="435" r:id="rId5"/>
    <p:sldId id="283" r:id="rId6"/>
    <p:sldId id="393" r:id="rId7"/>
    <p:sldId id="377" r:id="rId8"/>
    <p:sldId id="401" r:id="rId9"/>
    <p:sldId id="400" r:id="rId10"/>
    <p:sldId id="394" r:id="rId11"/>
    <p:sldId id="376" r:id="rId12"/>
    <p:sldId id="382" r:id="rId13"/>
    <p:sldId id="385" r:id="rId14"/>
    <p:sldId id="426" r:id="rId15"/>
    <p:sldId id="389" r:id="rId16"/>
    <p:sldId id="386" r:id="rId17"/>
    <p:sldId id="388" r:id="rId18"/>
    <p:sldId id="427" r:id="rId19"/>
    <p:sldId id="391" r:id="rId20"/>
    <p:sldId id="428" r:id="rId21"/>
    <p:sldId id="378" r:id="rId22"/>
    <p:sldId id="380" r:id="rId23"/>
    <p:sldId id="403" r:id="rId24"/>
    <p:sldId id="404" r:id="rId25"/>
    <p:sldId id="398" r:id="rId26"/>
    <p:sldId id="405" r:id="rId27"/>
    <p:sldId id="395" r:id="rId28"/>
    <p:sldId id="411" r:id="rId29"/>
    <p:sldId id="437" r:id="rId30"/>
    <p:sldId id="408" r:id="rId31"/>
    <p:sldId id="434" r:id="rId32"/>
    <p:sldId id="438" r:id="rId33"/>
    <p:sldId id="425" r:id="rId34"/>
    <p:sldId id="429" r:id="rId35"/>
    <p:sldId id="433" r:id="rId36"/>
    <p:sldId id="278" r:id="rId3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673" autoAdjust="0"/>
  </p:normalViewPr>
  <p:slideViewPr>
    <p:cSldViewPr snapToGrid="0" snapToObjects="1">
      <p:cViewPr varScale="1">
        <p:scale>
          <a:sx n="87" d="100"/>
          <a:sy n="87" d="100"/>
        </p:scale>
        <p:origin x="-624"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gadgets.ndtv.com/internet/news/netflix-now-accounts-for-34-percent-of-us-internet-traffic-at-peak-times-524323"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projects.spring.io/spring-cloud"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Feedback Loop</a:t>
            </a:r>
            <a:endParaRPr lang="en" dirty="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dk1"/>
                </a:solidFill>
              </a:rPr>
              <a:t>References:</a:t>
            </a:r>
            <a:r>
              <a:rPr lang="en-US" baseline="0" dirty="0" smtClean="0">
                <a:solidFill>
                  <a:schemeClr val="dk1"/>
                </a:solidFill>
              </a:rPr>
              <a:t>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dk1"/>
                </a:solidFill>
              </a:rPr>
              <a:t>Inverse Conway </a:t>
            </a:r>
            <a:r>
              <a:rPr lang="en-US" sz="1100" dirty="0" smtClean="0">
                <a:solidFill>
                  <a:srgbClr val="FFFFFF"/>
                </a:solidFill>
              </a:rPr>
              <a:t>Maneuver coined by </a:t>
            </a:r>
            <a:r>
              <a:rPr lang="en-US" sz="1100" dirty="0" err="1" smtClean="0">
                <a:solidFill>
                  <a:srgbClr val="FFFFFF"/>
                </a:solidFill>
              </a:rPr>
              <a:t>Thoughtworks</a:t>
            </a:r>
            <a:r>
              <a:rPr lang="en-US" sz="1100" dirty="0" smtClean="0">
                <a:solidFill>
                  <a:srgbClr val="FFFFFF"/>
                </a:solidFill>
              </a:rPr>
              <a:t> - </a:t>
            </a:r>
            <a:r>
              <a:rPr lang="en-US" dirty="0" smtClean="0">
                <a:solidFill>
                  <a:schemeClr val="tx1">
                    <a:lumMod val="75000"/>
                  </a:schemeClr>
                </a:solidFill>
              </a:rPr>
              <a:t>http://</a:t>
            </a:r>
            <a:r>
              <a:rPr lang="en-US" dirty="0" err="1" smtClean="0">
                <a:solidFill>
                  <a:schemeClr val="tx1">
                    <a:lumMod val="75000"/>
                  </a:schemeClr>
                </a:solidFill>
              </a:rPr>
              <a:t>jonnyleroy.com</a:t>
            </a:r>
            <a:r>
              <a:rPr lang="en-US" dirty="0" smtClean="0">
                <a:solidFill>
                  <a:schemeClr val="tx1">
                    <a:lumMod val="75000"/>
                  </a:schemeClr>
                </a:solidFill>
              </a:rPr>
              <a:t>/2011/02/03/dealing-with-creaky-legacy-platforms/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t>http://www.slideshare.net/adriancockcroft/microservices-the-good-bad-and-the-ugly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Notes: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lumMod val="75000"/>
                </a:schemeClr>
              </a:solidFill>
            </a:endParaRP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smtClean="0">
                <a:solidFill>
                  <a:schemeClr val="tx1">
                    <a:lumMod val="75000"/>
                  </a:schemeClr>
                </a:solidFill>
              </a:rPr>
              <a:t>Goal is to create self contained,</a:t>
            </a:r>
            <a:r>
              <a:rPr lang="en-US" baseline="0" dirty="0" smtClean="0">
                <a:solidFill>
                  <a:schemeClr val="tx1">
                    <a:lumMod val="75000"/>
                  </a:schemeClr>
                </a:solidFill>
              </a:rPr>
              <a:t> business aligned teams with the smallest feedback loop.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solidFill>
                  <a:schemeClr val="tx1">
                    <a:lumMod val="75000"/>
                  </a:schemeClr>
                </a:solidFill>
              </a:rPr>
              <a:t>Business capability teams interact with platform operations team via APIs and not meetings. This creates a friction free experience for the business capability team who now have the tools to </a:t>
            </a:r>
            <a:endParaRPr lang="en-US" dirty="0" smtClean="0">
              <a:solidFill>
                <a:schemeClr val="tx1">
                  <a:lumMod val="75000"/>
                </a:schemeClr>
              </a:solidFill>
            </a:endParaRPr>
          </a:p>
          <a:p>
            <a:pPr>
              <a:spcBef>
                <a:spcPts val="0"/>
              </a:spcBef>
              <a:buNone/>
            </a:pPr>
            <a:endParaRPr lang="en"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I. Codebase</a:t>
            </a:r>
          </a:p>
          <a:p>
            <a:pPr>
              <a:spcBef>
                <a:spcPts val="0"/>
              </a:spcBef>
              <a:buNone/>
            </a:pPr>
            <a:r>
              <a:rPr lang="en-US" dirty="0" smtClean="0">
                <a:solidFill>
                  <a:schemeClr val="dk1"/>
                </a:solidFill>
              </a:rPr>
              <a:t>One codebase tracked in revision control, many deploys</a:t>
            </a:r>
          </a:p>
          <a:p>
            <a:pPr>
              <a:spcBef>
                <a:spcPts val="0"/>
              </a:spcBef>
              <a:buNone/>
            </a:pPr>
            <a:r>
              <a:rPr lang="en-US" dirty="0" smtClean="0">
                <a:solidFill>
                  <a:schemeClr val="dk1"/>
                </a:solidFill>
              </a:rPr>
              <a:t>II. Dependencies</a:t>
            </a:r>
          </a:p>
          <a:p>
            <a:pPr>
              <a:spcBef>
                <a:spcPts val="0"/>
              </a:spcBef>
              <a:buNone/>
            </a:pPr>
            <a:r>
              <a:rPr lang="en-US" dirty="0" smtClean="0">
                <a:solidFill>
                  <a:schemeClr val="dk1"/>
                </a:solidFill>
              </a:rPr>
              <a:t>Explicitly declare and isolate dependencies (</a:t>
            </a:r>
            <a:r>
              <a:rPr lang="en-US" dirty="0" err="1" smtClean="0">
                <a:solidFill>
                  <a:schemeClr val="dk1"/>
                </a:solidFill>
              </a:rPr>
              <a:t>mvn</a:t>
            </a:r>
            <a:r>
              <a:rPr lang="en-US" dirty="0" smtClean="0">
                <a:solidFill>
                  <a:schemeClr val="dk1"/>
                </a:solidFill>
              </a:rPr>
              <a:t>, etc.).</a:t>
            </a:r>
            <a:r>
              <a:rPr lang="en-US" baseline="0" dirty="0" smtClean="0">
                <a:solidFill>
                  <a:schemeClr val="dk1"/>
                </a:solidFill>
              </a:rPr>
              <a:t> Don’t expect servers to have them</a:t>
            </a:r>
            <a:endParaRPr lang="en-US" dirty="0" smtClean="0">
              <a:solidFill>
                <a:schemeClr val="dk1"/>
              </a:solidFill>
            </a:endParaRPr>
          </a:p>
          <a:p>
            <a:pPr>
              <a:spcBef>
                <a:spcPts val="0"/>
              </a:spcBef>
              <a:buNone/>
            </a:pPr>
            <a:r>
              <a:rPr lang="en-US" dirty="0" smtClean="0">
                <a:solidFill>
                  <a:schemeClr val="dk1"/>
                </a:solidFill>
              </a:rPr>
              <a:t>III. </a:t>
            </a:r>
            <a:r>
              <a:rPr lang="en-US" dirty="0" err="1" smtClean="0">
                <a:solidFill>
                  <a:schemeClr val="dk1"/>
                </a:solidFill>
              </a:rPr>
              <a:t>Config</a:t>
            </a:r>
            <a:endParaRPr lang="en-US" dirty="0" smtClean="0">
              <a:solidFill>
                <a:schemeClr val="dk1"/>
              </a:solidFill>
            </a:endParaRPr>
          </a:p>
          <a:p>
            <a:pPr>
              <a:spcBef>
                <a:spcPts val="0"/>
              </a:spcBef>
              <a:buNone/>
            </a:pPr>
            <a:r>
              <a:rPr lang="en-US" dirty="0" smtClean="0">
                <a:solidFill>
                  <a:schemeClr val="dk1"/>
                </a:solidFill>
              </a:rPr>
              <a:t>Store </a:t>
            </a:r>
            <a:r>
              <a:rPr lang="en-US" dirty="0" err="1" smtClean="0">
                <a:solidFill>
                  <a:schemeClr val="dk1"/>
                </a:solidFill>
              </a:rPr>
              <a:t>config</a:t>
            </a:r>
            <a:r>
              <a:rPr lang="en-US" dirty="0" smtClean="0">
                <a:solidFill>
                  <a:schemeClr val="dk1"/>
                </a:solidFill>
              </a:rPr>
              <a:t> in the environment. Could you open-source the project w/o revealing secrets?</a:t>
            </a:r>
          </a:p>
          <a:p>
            <a:pPr>
              <a:spcBef>
                <a:spcPts val="0"/>
              </a:spcBef>
              <a:buNone/>
            </a:pPr>
            <a:r>
              <a:rPr lang="en-US" dirty="0" smtClean="0">
                <a:solidFill>
                  <a:schemeClr val="dk1"/>
                </a:solidFill>
              </a:rPr>
              <a:t>IV. Backing services</a:t>
            </a:r>
          </a:p>
          <a:p>
            <a:pPr>
              <a:spcBef>
                <a:spcPts val="0"/>
              </a:spcBef>
              <a:buNone/>
            </a:pPr>
            <a:r>
              <a:rPr lang="en-US" dirty="0" smtClean="0">
                <a:solidFill>
                  <a:schemeClr val="dk1"/>
                </a:solidFill>
              </a:rPr>
              <a:t>Treat backing services as attached resources. A deploy of the twelve-factor app should be able to swap out a local MySQL database with one managed by a third party (such as Amazon RDS) without any changes to the app’s code</a:t>
            </a:r>
          </a:p>
          <a:p>
            <a:pPr>
              <a:spcBef>
                <a:spcPts val="0"/>
              </a:spcBef>
              <a:buNone/>
            </a:pPr>
            <a:r>
              <a:rPr lang="en-US" dirty="0" smtClean="0">
                <a:solidFill>
                  <a:schemeClr val="dk1"/>
                </a:solidFill>
              </a:rPr>
              <a:t>V. Build, release, run</a:t>
            </a:r>
          </a:p>
          <a:p>
            <a:pPr>
              <a:spcBef>
                <a:spcPts val="0"/>
              </a:spcBef>
              <a:buNone/>
            </a:pPr>
            <a:r>
              <a:rPr lang="en-US" dirty="0" smtClean="0">
                <a:solidFill>
                  <a:schemeClr val="dk1"/>
                </a:solidFill>
              </a:rPr>
              <a:t>Strictly separate build and run stages. Binary</a:t>
            </a:r>
            <a:r>
              <a:rPr lang="en-US" baseline="0" dirty="0" smtClean="0">
                <a:solidFill>
                  <a:schemeClr val="dk1"/>
                </a:solidFill>
              </a:rPr>
              <a:t> Integrity</a:t>
            </a:r>
            <a:endParaRPr lang="en-US" dirty="0" smtClean="0">
              <a:solidFill>
                <a:schemeClr val="dk1"/>
              </a:solidFill>
            </a:endParaRPr>
          </a:p>
          <a:p>
            <a:pPr>
              <a:spcBef>
                <a:spcPts val="0"/>
              </a:spcBef>
              <a:buNone/>
            </a:pPr>
            <a:r>
              <a:rPr lang="en-US" dirty="0" smtClean="0">
                <a:solidFill>
                  <a:schemeClr val="dk1"/>
                </a:solidFill>
              </a:rPr>
              <a:t>VI. Processes</a:t>
            </a:r>
          </a:p>
          <a:p>
            <a:pPr>
              <a:spcBef>
                <a:spcPts val="0"/>
              </a:spcBef>
              <a:buNone/>
            </a:pPr>
            <a:r>
              <a:rPr lang="en-US" dirty="0" smtClean="0">
                <a:solidFill>
                  <a:schemeClr val="dk1"/>
                </a:solidFill>
              </a:rPr>
              <a:t>Execute the app as one or more stateless processes</a:t>
            </a:r>
          </a:p>
          <a:p>
            <a:pPr>
              <a:spcBef>
                <a:spcPts val="0"/>
              </a:spcBef>
              <a:buNone/>
            </a:pPr>
            <a:r>
              <a:rPr lang="en-US" dirty="0" smtClean="0">
                <a:solidFill>
                  <a:schemeClr val="dk1"/>
                </a:solidFill>
              </a:rPr>
              <a:t>VII. Port binding</a:t>
            </a:r>
          </a:p>
          <a:p>
            <a:pPr>
              <a:spcBef>
                <a:spcPts val="0"/>
              </a:spcBef>
              <a:buNone/>
            </a:pPr>
            <a:r>
              <a:rPr lang="en-US" dirty="0" smtClean="0">
                <a:solidFill>
                  <a:schemeClr val="dk1"/>
                </a:solidFill>
              </a:rPr>
              <a:t>Export services via port binding. Routing</a:t>
            </a:r>
            <a:r>
              <a:rPr lang="en-US" baseline="0" dirty="0" smtClean="0">
                <a:solidFill>
                  <a:schemeClr val="dk1"/>
                </a:solidFill>
              </a:rPr>
              <a:t> layer takes care of routes -&gt; ports</a:t>
            </a:r>
            <a:endParaRPr lang="en-US" dirty="0" smtClean="0">
              <a:solidFill>
                <a:schemeClr val="dk1"/>
              </a:solidFill>
            </a:endParaRPr>
          </a:p>
          <a:p>
            <a:pPr>
              <a:spcBef>
                <a:spcPts val="0"/>
              </a:spcBef>
              <a:buNone/>
            </a:pPr>
            <a:r>
              <a:rPr lang="en-US" dirty="0" smtClean="0">
                <a:solidFill>
                  <a:schemeClr val="dk1"/>
                </a:solidFill>
              </a:rPr>
              <a:t>VIII. Concurrency</a:t>
            </a:r>
          </a:p>
          <a:p>
            <a:pPr>
              <a:spcBef>
                <a:spcPts val="0"/>
              </a:spcBef>
              <a:buNone/>
            </a:pPr>
            <a:r>
              <a:rPr lang="en-US" dirty="0" smtClean="0">
                <a:solidFill>
                  <a:schemeClr val="dk1"/>
                </a:solidFill>
              </a:rPr>
              <a:t>Scale out via the process model</a:t>
            </a:r>
          </a:p>
          <a:p>
            <a:pPr>
              <a:spcBef>
                <a:spcPts val="0"/>
              </a:spcBef>
              <a:buNone/>
            </a:pPr>
            <a:r>
              <a:rPr lang="en-US" dirty="0" smtClean="0">
                <a:solidFill>
                  <a:schemeClr val="dk1"/>
                </a:solidFill>
              </a:rPr>
              <a:t>IX. Disposability</a:t>
            </a:r>
          </a:p>
          <a:p>
            <a:pPr>
              <a:spcBef>
                <a:spcPts val="0"/>
              </a:spcBef>
              <a:buNone/>
            </a:pPr>
            <a:r>
              <a:rPr lang="en-US" dirty="0" smtClean="0">
                <a:solidFill>
                  <a:schemeClr val="dk1"/>
                </a:solidFill>
              </a:rPr>
              <a:t>Maximize robustness with fast startup and graceful shutdown</a:t>
            </a:r>
          </a:p>
          <a:p>
            <a:pPr>
              <a:spcBef>
                <a:spcPts val="0"/>
              </a:spcBef>
              <a:buNone/>
            </a:pPr>
            <a:r>
              <a:rPr lang="en-US" dirty="0" smtClean="0">
                <a:solidFill>
                  <a:schemeClr val="dk1"/>
                </a:solidFill>
              </a:rPr>
              <a:t>X. </a:t>
            </a:r>
            <a:r>
              <a:rPr lang="en-US" dirty="0" err="1" smtClean="0">
                <a:solidFill>
                  <a:schemeClr val="dk1"/>
                </a:solidFill>
              </a:rPr>
              <a:t>Dev</a:t>
            </a:r>
            <a:r>
              <a:rPr lang="en-US" dirty="0" smtClean="0">
                <a:solidFill>
                  <a:schemeClr val="dk1"/>
                </a:solidFill>
              </a:rPr>
              <a:t>/prod parity</a:t>
            </a:r>
          </a:p>
          <a:p>
            <a:pPr>
              <a:spcBef>
                <a:spcPts val="0"/>
              </a:spcBef>
              <a:buNone/>
            </a:pPr>
            <a:r>
              <a:rPr lang="en-US" dirty="0" smtClean="0">
                <a:solidFill>
                  <a:schemeClr val="dk1"/>
                </a:solidFill>
              </a:rPr>
              <a:t>Keep development, staging, and production as similar as possible</a:t>
            </a:r>
          </a:p>
          <a:p>
            <a:pPr>
              <a:spcBef>
                <a:spcPts val="0"/>
              </a:spcBef>
              <a:buNone/>
            </a:pPr>
            <a:r>
              <a:rPr lang="en-US" dirty="0" smtClean="0">
                <a:solidFill>
                  <a:schemeClr val="dk1"/>
                </a:solidFill>
              </a:rPr>
              <a:t>XI. Logs</a:t>
            </a:r>
          </a:p>
          <a:p>
            <a:pPr>
              <a:spcBef>
                <a:spcPts val="0"/>
              </a:spcBef>
              <a:buNone/>
            </a:pPr>
            <a:r>
              <a:rPr lang="en-US" dirty="0" smtClean="0">
                <a:solidFill>
                  <a:schemeClr val="dk1"/>
                </a:solidFill>
              </a:rPr>
              <a:t>Treat logs as event streams</a:t>
            </a:r>
          </a:p>
          <a:p>
            <a:pPr>
              <a:spcBef>
                <a:spcPts val="0"/>
              </a:spcBef>
              <a:buNone/>
            </a:pPr>
            <a:r>
              <a:rPr lang="en-US" dirty="0" smtClean="0">
                <a:solidFill>
                  <a:schemeClr val="dk1"/>
                </a:solidFill>
              </a:rPr>
              <a:t>XII. Admin processes</a:t>
            </a:r>
          </a:p>
          <a:p>
            <a:pPr>
              <a:spcBef>
                <a:spcPts val="0"/>
              </a:spcBef>
              <a:buNone/>
            </a:pPr>
            <a:r>
              <a:rPr lang="en-US" dirty="0" smtClean="0">
                <a:solidFill>
                  <a:schemeClr val="dk1"/>
                </a:solidFill>
              </a:rPr>
              <a:t>Run admin/management tasks as one-off processes</a:t>
            </a:r>
            <a:endParaRPr lang="en" dirty="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343" name="Shape 343"/>
          <p:cNvSpPr>
            <a:spLocks noGrp="1"/>
          </p:cNvSpPr>
          <p:nvPr>
            <p:ph type="body" sz="quarter" idx="1"/>
          </p:nvPr>
        </p:nvSpPr>
        <p:spPr>
          <a:prstGeom prst="rect">
            <a:avLst/>
          </a:prstGeom>
        </p:spPr>
        <p:txBody>
          <a:bodyPr lIns="90571" tIns="45286" rIns="90571" bIns="45286"/>
          <a:lstStyle/>
          <a:p>
            <a:pPr marL="220558" indent="-220558">
              <a:buSzPct val="100000"/>
              <a:buChar char="*"/>
              <a:defRPr sz="1800"/>
            </a:pPr>
            <a:r>
              <a:rPr sz="2200" dirty="0"/>
              <a:t>REST and message-driven services</a:t>
            </a:r>
          </a:p>
          <a:p>
            <a:pPr marL="220558" indent="-220558">
              <a:buSzPct val="100000"/>
              <a:buChar char="*"/>
              <a:defRPr sz="1800"/>
            </a:pPr>
            <a:r>
              <a:rPr sz="2200" dirty="0"/>
              <a:t>Polyglot persistence, services encapsulate data store semantics</a:t>
            </a:r>
          </a:p>
          <a:p>
            <a:pPr marL="220558" indent="-220558">
              <a:buSzPct val="100000"/>
              <a:buChar char="*"/>
              <a:defRPr sz="1800"/>
            </a:pPr>
            <a:r>
              <a:rPr sz="2200" dirty="0"/>
              <a:t>Diversity of clients acknowledged</a:t>
            </a:r>
          </a:p>
          <a:p>
            <a:pPr marL="220558" indent="-220558">
              <a:buSzPct val="100000"/>
              <a:buChar char="*"/>
              <a:defRPr sz="1800"/>
            </a:pPr>
            <a:r>
              <a:rPr sz="2200" dirty="0"/>
              <a:t>API Gateway for service aggregation, </a:t>
            </a:r>
            <a:r>
              <a:rPr sz="2200" dirty="0" smtClean="0"/>
              <a:t>reduce</a:t>
            </a:r>
            <a:r>
              <a:rPr lang="en-US" sz="2200" dirty="0" smtClean="0"/>
              <a:t>d</a:t>
            </a:r>
            <a:r>
              <a:rPr sz="2200" dirty="0" smtClean="0"/>
              <a:t> </a:t>
            </a:r>
            <a:r>
              <a:rPr sz="2200" dirty="0"/>
              <a:t>chattiness, protocol translation, reduce latency/round-trips, deal with mobile device fragmentation, build use case/device specific API’s</a:t>
            </a:r>
          </a:p>
        </p:txBody>
      </p:sp>
    </p:spTree>
    <p:extLst>
      <p:ext uri="{BB962C8B-B14F-4D97-AF65-F5344CB8AC3E}">
        <p14:creationId xmlns:p14="http://schemas.microsoft.com/office/powerpoint/2010/main" val="27493357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Features can be added, removed, &amp; changed independently,</a:t>
            </a:r>
            <a:r>
              <a:rPr lang="en-US" baseline="0" dirty="0" smtClean="0"/>
              <a:t> because they’re deployed independently.</a:t>
            </a:r>
          </a:p>
          <a:p>
            <a:r>
              <a:rPr lang="en-US" baseline="0" dirty="0" smtClean="0"/>
              <a:t>Service outages do not affect entire site/app.</a:t>
            </a:r>
            <a:endParaRPr lang="en-US" dirty="0"/>
          </a:p>
        </p:txBody>
      </p:sp>
    </p:spTree>
    <p:extLst>
      <p:ext uri="{BB962C8B-B14F-4D97-AF65-F5344CB8AC3E}">
        <p14:creationId xmlns:p14="http://schemas.microsoft.com/office/powerpoint/2010/main" val="235202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Everybody faces these, </a:t>
            </a:r>
            <a:r>
              <a:rPr lang="en-US" dirty="0" err="1" smtClean="0"/>
              <a:t>SpringCCloudServices</a:t>
            </a:r>
            <a:r>
              <a:rPr lang="en-US" dirty="0" smtClean="0"/>
              <a:t> takes PCF to the next level</a:t>
            </a:r>
            <a:endParaRPr lang="en-US" dirty="0"/>
          </a:p>
        </p:txBody>
      </p:sp>
    </p:spTree>
    <p:extLst>
      <p:ext uri="{BB962C8B-B14F-4D97-AF65-F5344CB8AC3E}">
        <p14:creationId xmlns:p14="http://schemas.microsoft.com/office/powerpoint/2010/main" val="246088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itchFamily="34" charset="0"/>
              <a:buNone/>
            </a:pPr>
            <a:r>
              <a:rPr lang="en-US" sz="1100" b="1" dirty="0" smtClean="0">
                <a:solidFill>
                  <a:schemeClr val="bg1">
                    <a:lumMod val="85000"/>
                  </a:schemeClr>
                </a:solidFill>
              </a:rPr>
              <a:t>#1 Enterprise Java App Dev Framework</a:t>
            </a:r>
          </a:p>
          <a:p>
            <a:pPr>
              <a:buFont typeface="Arial" pitchFamily="34" charset="0"/>
              <a:buNone/>
            </a:pPr>
            <a:endParaRPr lang="en-US" sz="1100" dirty="0" smtClean="0">
              <a:solidFill>
                <a:schemeClr val="bg1">
                  <a:lumMod val="85000"/>
                </a:schemeClr>
              </a:solidFill>
            </a:endParaRPr>
          </a:p>
          <a:p>
            <a:pPr>
              <a:buFont typeface="Arial" pitchFamily="34" charset="0"/>
              <a:buNone/>
            </a:pPr>
            <a:r>
              <a:rPr lang="en-US" sz="1100" dirty="0" smtClean="0">
                <a:solidFill>
                  <a:schemeClr val="bg1">
                    <a:lumMod val="85000"/>
                  </a:schemeClr>
                </a:solidFill>
              </a:rPr>
              <a:t>Used heavily by Netflix and F2000</a:t>
            </a:r>
          </a:p>
          <a:p>
            <a:pPr>
              <a:buFont typeface="Arial" pitchFamily="34" charset="0"/>
              <a:buNone/>
            </a:pPr>
            <a:r>
              <a:rPr lang="en-US" sz="1100" dirty="0" smtClean="0">
                <a:solidFill>
                  <a:schemeClr val="bg1">
                    <a:lumMod val="85000"/>
                  </a:schemeClr>
                </a:solidFill>
              </a:rPr>
              <a:t>OSS, Apache 2.0 licensed</a:t>
            </a:r>
          </a:p>
          <a:p>
            <a:pPr>
              <a:buFont typeface="Arial" pitchFamily="34" charset="0"/>
              <a:buNone/>
            </a:pPr>
            <a:r>
              <a:rPr lang="en-US" sz="1100" dirty="0" smtClean="0">
                <a:solidFill>
                  <a:schemeClr val="bg1">
                    <a:lumMod val="85000"/>
                  </a:schemeClr>
                </a:solidFill>
              </a:rPr>
              <a:t>Millions of downloads</a:t>
            </a:r>
          </a:p>
          <a:p>
            <a:pPr>
              <a:buFont typeface="Arial" pitchFamily="34" charset="0"/>
              <a:buNone/>
            </a:pPr>
            <a:endParaRPr lang="en-US" sz="1100" dirty="0" smtClean="0">
              <a:solidFill>
                <a:schemeClr val="bg1">
                  <a:lumMod val="85000"/>
                </a:schemeClr>
              </a:solidFill>
            </a:endParaRPr>
          </a:p>
          <a:p>
            <a:pPr>
              <a:buNone/>
            </a:pPr>
            <a:r>
              <a:rPr lang="en-US" sz="1100" dirty="0" smtClean="0">
                <a:solidFill>
                  <a:schemeClr val="bg1">
                    <a:lumMod val="85000"/>
                  </a:schemeClr>
                </a:solidFill>
              </a:rPr>
              <a:t>Integrated into PCF, BDS</a:t>
            </a:r>
          </a:p>
          <a:p>
            <a:endParaRPr lang="en-US" dirty="0"/>
          </a:p>
        </p:txBody>
      </p:sp>
    </p:spTree>
    <p:extLst>
      <p:ext uri="{BB962C8B-B14F-4D97-AF65-F5344CB8AC3E}">
        <p14:creationId xmlns:p14="http://schemas.microsoft.com/office/powerpoint/2010/main" val="132619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368300" y="679450"/>
            <a:ext cx="6045200" cy="3402013"/>
          </a:xfrm>
          <a:prstGeom prst="rect">
            <a:avLst/>
          </a:prstGeom>
        </p:spPr>
        <p:txBody>
          <a:bodyPr lIns="90571" tIns="45286" rIns="90571" bIns="45286"/>
          <a:lstStyle/>
          <a:p>
            <a:pPr lvl="0"/>
            <a:endParaRPr/>
          </a:p>
        </p:txBody>
      </p:sp>
      <p:sp>
        <p:nvSpPr>
          <p:cNvPr id="513" name="Shape 513"/>
          <p:cNvSpPr>
            <a:spLocks noGrp="1"/>
          </p:cNvSpPr>
          <p:nvPr>
            <p:ph type="body" sz="quarter" idx="1"/>
          </p:nvPr>
        </p:nvSpPr>
        <p:spPr>
          <a:prstGeom prst="rect">
            <a:avLst/>
          </a:prstGeom>
        </p:spPr>
        <p:txBody>
          <a:bodyPr lIns="90571" tIns="45286" rIns="90571" bIns="45286">
            <a:normAutofit fontScale="92500" lnSpcReduction="20000"/>
          </a:bodyPr>
          <a:lstStyle/>
          <a:p>
            <a:pPr lvl="0">
              <a:buFont typeface="Wingdings" pitchFamily="2" charset="2"/>
              <a:buChar char="§"/>
              <a:defRPr sz="1800">
                <a:solidFill>
                  <a:srgbClr val="000000"/>
                </a:solidFill>
                <a:uFillTx/>
              </a:defRPr>
            </a:pPr>
            <a:r>
              <a:rPr lang="en-US" sz="1600" dirty="0" err="1">
                <a:solidFill>
                  <a:srgbClr val="000000"/>
                </a:solidFill>
              </a:rPr>
              <a:t>NetFlix</a:t>
            </a:r>
            <a:r>
              <a:rPr lang="en-US" sz="1600" dirty="0">
                <a:solidFill>
                  <a:srgbClr val="000000"/>
                </a:solidFill>
              </a:rPr>
              <a:t>, an undisputed business &amp; technology leader</a:t>
            </a:r>
          </a:p>
          <a:p>
            <a:pPr lvl="1">
              <a:buFont typeface="Wingdings" pitchFamily="2" charset="2"/>
              <a:buChar char="§"/>
              <a:defRPr sz="1800">
                <a:solidFill>
                  <a:srgbClr val="000000"/>
                </a:solidFill>
                <a:uFillTx/>
              </a:defRPr>
            </a:pPr>
            <a:r>
              <a:rPr lang="en-US" sz="1600" dirty="0">
                <a:solidFill>
                  <a:srgbClr val="000000"/>
                </a:solidFill>
                <a:hlinkClick r:id="rId3"/>
              </a:rPr>
              <a:t>34%</a:t>
            </a:r>
            <a:r>
              <a:rPr lang="en-US" sz="1600" dirty="0">
                <a:solidFill>
                  <a:srgbClr val="000000"/>
                </a:solidFill>
              </a:rPr>
              <a:t> of peak N. American internet traffic from 6-9pm</a:t>
            </a:r>
          </a:p>
          <a:p>
            <a:pPr lvl="0">
              <a:buFont typeface="Wingdings" pitchFamily="2" charset="2"/>
              <a:buChar char="§"/>
              <a:defRPr sz="1800">
                <a:solidFill>
                  <a:srgbClr val="000000"/>
                </a:solidFill>
                <a:uFillTx/>
              </a:defRPr>
            </a:pPr>
            <a:r>
              <a:rPr lang="en-US" sz="1600" dirty="0">
                <a:solidFill>
                  <a:srgbClr val="000000"/>
                </a:solidFill>
              </a:rPr>
              <a:t>If speed was why they won, microservices was how</a:t>
            </a:r>
          </a:p>
          <a:p>
            <a:pPr lvl="0">
              <a:buFont typeface="Wingdings" pitchFamily="2" charset="2"/>
              <a:buChar char="§"/>
              <a:defRPr sz="1800">
                <a:solidFill>
                  <a:srgbClr val="000000"/>
                </a:solidFill>
                <a:uFillTx/>
              </a:defRPr>
            </a:pPr>
            <a:r>
              <a:rPr lang="en-US" sz="1600" dirty="0">
                <a:solidFill>
                  <a:srgbClr val="000000"/>
                </a:solidFill>
              </a:rPr>
              <a:t>They pioneered / began to popularize micro service concept</a:t>
            </a:r>
          </a:p>
          <a:p>
            <a:pPr lvl="1">
              <a:buFont typeface="Wingdings" pitchFamily="2" charset="2"/>
              <a:buChar char="§"/>
              <a:defRPr sz="1800">
                <a:solidFill>
                  <a:srgbClr val="000000"/>
                </a:solidFill>
                <a:uFillTx/>
              </a:defRPr>
            </a:pPr>
            <a:r>
              <a:rPr lang="en-US" sz="1600" dirty="0">
                <a:solidFill>
                  <a:srgbClr val="000000"/>
                </a:solidFill>
              </a:rPr>
              <a:t>All they had was Amazon EC2 back then</a:t>
            </a:r>
          </a:p>
          <a:p>
            <a:pPr lvl="1">
              <a:buFont typeface="Wingdings" pitchFamily="2" charset="2"/>
              <a:buChar char="§"/>
              <a:defRPr sz="1800">
                <a:solidFill>
                  <a:srgbClr val="000000"/>
                </a:solidFill>
                <a:uFillTx/>
              </a:defRPr>
            </a:pPr>
            <a:r>
              <a:rPr lang="en-US" sz="1600" dirty="0">
                <a:solidFill>
                  <a:srgbClr val="000000"/>
                </a:solidFill>
              </a:rPr>
              <a:t>They had to invent a distributed </a:t>
            </a:r>
            <a:r>
              <a:rPr lang="en-US" sz="1600" dirty="0" smtClean="0">
                <a:solidFill>
                  <a:srgbClr val="000000"/>
                </a:solidFill>
              </a:rPr>
              <a:t>platform</a:t>
            </a:r>
            <a:r>
              <a:rPr lang="en-US" sz="1600" dirty="0">
                <a:solidFill>
                  <a:srgbClr val="000000"/>
                </a:solidFill>
              </a:rPr>
              <a:t>, cloud native platform with </a:t>
            </a:r>
            <a:r>
              <a:rPr lang="en-US" sz="1600" dirty="0" err="1">
                <a:solidFill>
                  <a:srgbClr val="000000"/>
                </a:solidFill>
              </a:rPr>
              <a:t>PaaS</a:t>
            </a:r>
            <a:r>
              <a:rPr lang="en-US" sz="1600" dirty="0">
                <a:solidFill>
                  <a:srgbClr val="000000"/>
                </a:solidFill>
              </a:rPr>
              <a:t> – like features</a:t>
            </a:r>
          </a:p>
          <a:p>
            <a:pPr lvl="1">
              <a:buFont typeface="Wingdings" pitchFamily="2" charset="2"/>
              <a:buChar char="§"/>
              <a:defRPr sz="1800">
                <a:solidFill>
                  <a:srgbClr val="000000"/>
                </a:solidFill>
                <a:uFillTx/>
              </a:defRPr>
            </a:pPr>
            <a:r>
              <a:rPr lang="en-US" sz="1600" dirty="0">
                <a:solidFill>
                  <a:srgbClr val="000000"/>
                </a:solidFill>
              </a:rPr>
              <a:t>They had to invent </a:t>
            </a:r>
            <a:r>
              <a:rPr lang="en-US" sz="1600" dirty="0" err="1">
                <a:solidFill>
                  <a:srgbClr val="000000"/>
                </a:solidFill>
              </a:rPr>
              <a:t>microservice</a:t>
            </a:r>
            <a:r>
              <a:rPr lang="en-US" sz="1600" dirty="0">
                <a:solidFill>
                  <a:srgbClr val="000000"/>
                </a:solidFill>
              </a:rPr>
              <a:t> infrastructure at the application level</a:t>
            </a:r>
          </a:p>
          <a:p>
            <a:pPr lvl="0">
              <a:buFont typeface="Wingdings" pitchFamily="2" charset="2"/>
              <a:buChar char="§"/>
              <a:defRPr sz="1800">
                <a:solidFill>
                  <a:srgbClr val="000000"/>
                </a:solidFill>
                <a:uFillTx/>
              </a:defRPr>
            </a:pPr>
            <a:r>
              <a:rPr lang="en-US" sz="1600" dirty="0">
                <a:solidFill>
                  <a:srgbClr val="000000"/>
                </a:solidFill>
              </a:rPr>
              <a:t>All before writing one line of code that relates to the application you and I know as Netflix</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err="1">
                <a:solidFill>
                  <a:srgbClr val="000000"/>
                </a:solidFill>
              </a:rPr>
              <a:t>NetflixOSS</a:t>
            </a:r>
            <a:r>
              <a:rPr lang="en-US" sz="1600" dirty="0">
                <a:solidFill>
                  <a:srgbClr val="000000"/>
                </a:solidFill>
              </a:rPr>
              <a:t> is a talent acquisition and retention strategy, they are in the movie business 1</a:t>
            </a:r>
            <a:r>
              <a:rPr lang="en-US" sz="1600" baseline="30000" dirty="0">
                <a:solidFill>
                  <a:srgbClr val="000000"/>
                </a:solidFill>
              </a:rPr>
              <a:t>st</a:t>
            </a:r>
            <a:r>
              <a:rPr lang="en-US" sz="1600" dirty="0">
                <a:solidFill>
                  <a:srgbClr val="000000"/>
                </a:solidFill>
              </a:rPr>
              <a:t>, and the software business 2</a:t>
            </a:r>
            <a:r>
              <a:rPr lang="en-US" sz="1600" baseline="30000" dirty="0">
                <a:solidFill>
                  <a:srgbClr val="000000"/>
                </a:solidFill>
              </a:rPr>
              <a:t>nd</a:t>
            </a:r>
            <a:r>
              <a:rPr lang="en-US" sz="1600" dirty="0">
                <a:solidFill>
                  <a:srgbClr val="000000"/>
                </a:solidFill>
              </a:rPr>
              <a:t>.</a:t>
            </a:r>
          </a:p>
          <a:p>
            <a:pPr lvl="0">
              <a:buFont typeface="Wingdings" pitchFamily="2" charset="2"/>
              <a:buNone/>
              <a:defRPr sz="1800">
                <a:solidFill>
                  <a:srgbClr val="000000"/>
                </a:solidFill>
                <a:uFillTx/>
              </a:defRPr>
            </a:pPr>
            <a:r>
              <a:rPr lang="en-US" sz="1600" dirty="0">
                <a:solidFill>
                  <a:srgbClr val="000000"/>
                </a:solidFill>
              </a:rPr>
              <a:t>Open source and supporting their developer’s efforts in the industry is how they are able to attract and retain the best engineers, giving them the ability to invent all this stuff.</a:t>
            </a:r>
          </a:p>
          <a:p>
            <a:pPr lvl="0">
              <a:buFont typeface="Wingdings" pitchFamily="2" charset="2"/>
              <a:buNone/>
              <a:defRPr sz="1800">
                <a:solidFill>
                  <a:srgbClr val="000000"/>
                </a:solidFill>
                <a:uFillTx/>
              </a:defRPr>
            </a:pPr>
            <a:r>
              <a:rPr lang="en-US" sz="1600" dirty="0">
                <a:solidFill>
                  <a:srgbClr val="000000"/>
                </a:solidFill>
              </a:rPr>
              <a:t>That’s tough to duplicate.</a:t>
            </a:r>
          </a:p>
          <a:p>
            <a:pPr lvl="0">
              <a:buFont typeface="Wingdings" pitchFamily="2" charset="2"/>
              <a:buChar char="§"/>
              <a:defRPr sz="1800">
                <a:solidFill>
                  <a:srgbClr val="000000"/>
                </a:solidFill>
                <a:uFillTx/>
              </a:defRPr>
            </a:pPr>
            <a:endParaRPr lang="en-US" sz="1600" dirty="0">
              <a:solidFill>
                <a:srgbClr val="000000"/>
              </a:solidFill>
            </a:endParaRPr>
          </a:p>
          <a:p>
            <a:pPr lvl="0">
              <a:buFont typeface="Wingdings" pitchFamily="2" charset="2"/>
              <a:buNone/>
              <a:defRPr sz="1800">
                <a:solidFill>
                  <a:srgbClr val="000000"/>
                </a:solidFill>
                <a:uFillTx/>
              </a:defRPr>
            </a:pPr>
            <a:r>
              <a:rPr lang="en-US" sz="1600" dirty="0">
                <a:solidFill>
                  <a:srgbClr val="000000"/>
                </a:solidFill>
              </a:rPr>
              <a:t>Detail on Netflix quote:   Netflix needed the performance, stability, concurrency of the JVM, but was searching the right RAD capability to give them the velocity they wanted.</a:t>
            </a:r>
          </a:p>
          <a:p>
            <a:pPr marL="218483" indent="-218483">
              <a:buSzPct val="100000"/>
              <a:buChar char="-"/>
              <a:defRPr sz="1800"/>
            </a:pPr>
            <a:endParaRPr sz="2200" dirty="0"/>
          </a:p>
        </p:txBody>
      </p:sp>
    </p:spTree>
    <p:extLst>
      <p:ext uri="{BB962C8B-B14F-4D97-AF65-F5344CB8AC3E}">
        <p14:creationId xmlns:p14="http://schemas.microsoft.com/office/powerpoint/2010/main" val="185863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solidFill>
                  <a:schemeClr val="dk1"/>
                </a:solidFill>
                <a:latin typeface="Verdana"/>
                <a:ea typeface="Verdana"/>
                <a:cs typeface="Verdana"/>
                <a:sym typeface="Verdana"/>
              </a:rPr>
              <a:t>Cloud native applications are an evolution of software development and deployment that embraces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and containers and breaks applications down to smaller individual components. Organizations can develop and deploy faster because there is a modular approach that makes code more efficient and enables much of the common or routine elements to be automated.</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 </a:t>
            </a:r>
          </a:p>
          <a:p>
            <a:r>
              <a:rPr lang="en-US" sz="1100" dirty="0">
                <a:solidFill>
                  <a:schemeClr val="dk1"/>
                </a:solidFill>
                <a:latin typeface="Verdana"/>
                <a:ea typeface="Verdana"/>
                <a:cs typeface="Verdana"/>
                <a:sym typeface="Verdana"/>
              </a:rPr>
              <a:t>There are a variety of “moving parts” involved in doing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successfully. Your organization should adopt a </a:t>
            </a:r>
            <a:r>
              <a:rPr lang="en-US" sz="1100" dirty="0" err="1">
                <a:solidFill>
                  <a:schemeClr val="dk1"/>
                </a:solidFill>
                <a:latin typeface="Verdana"/>
                <a:ea typeface="Verdana"/>
                <a:cs typeface="Verdana"/>
                <a:sym typeface="Verdana"/>
              </a:rPr>
              <a:t>DevOps</a:t>
            </a:r>
            <a:r>
              <a:rPr lang="en-US" sz="1100" dirty="0">
                <a:solidFill>
                  <a:schemeClr val="dk1"/>
                </a:solidFill>
                <a:latin typeface="Verdana"/>
                <a:ea typeface="Verdana"/>
                <a:cs typeface="Verdana"/>
                <a:sym typeface="Verdana"/>
              </a:rPr>
              <a:t> culture and have the appropriate infrastructure in place to avoid getting it wrong.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architecture is generally built on a foundation of cloud and virtualization, and relies heavily on automation to ensure success and avoid failures.</a:t>
            </a:r>
            <a:r>
              <a:rPr lang="en-US" dirty="0" smtClean="0">
                <a:effectLst/>
              </a:rPr>
              <a:t> </a:t>
            </a:r>
            <a:endParaRPr lang="en-US" dirty="0" smtClean="0"/>
          </a:p>
          <a:p>
            <a:endParaRPr lang="en-US" dirty="0"/>
          </a:p>
        </p:txBody>
      </p:sp>
    </p:spTree>
    <p:extLst>
      <p:ext uri="{BB962C8B-B14F-4D97-AF65-F5344CB8AC3E}">
        <p14:creationId xmlns:p14="http://schemas.microsoft.com/office/powerpoint/2010/main" val="857646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3" name="Shape 453"/>
          <p:cNvSpPr txBox="1">
            <a:spLocks noGrp="1"/>
          </p:cNvSpPr>
          <p:nvPr>
            <p:ph type="body" idx="1"/>
          </p:nvPr>
        </p:nvSpPr>
        <p:spPr>
          <a:xfrm>
            <a:off x="295170" y="2972430"/>
            <a:ext cx="6267600" cy="57936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 sz="1100" b="0" i="0" u="none" strike="noStrike" cap="none" dirty="0">
                <a:solidFill>
                  <a:schemeClr val="dk1"/>
                </a:solidFill>
                <a:latin typeface="Verdana"/>
                <a:ea typeface="Verdana"/>
                <a:cs typeface="Verdana"/>
                <a:sym typeface="Verdana"/>
              </a:rPr>
              <a:t>PCF is the 1st and only cloud native vendor available today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1" name="Shape 431"/>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32" name="Shape 432"/>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31</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1200"/>
              </a:spcBef>
              <a:buClr>
                <a:schemeClr val="dk1"/>
              </a:buClr>
              <a:buFont typeface="Arial"/>
              <a:buNone/>
            </a:pPr>
            <a:endParaRPr sz="1200" b="0" i="0" u="none" strike="noStrike" cap="none">
              <a:solidFill>
                <a:schemeClr val="dk1"/>
              </a:solidFill>
              <a:latin typeface="Verdana"/>
              <a:ea typeface="Verdana"/>
              <a:cs typeface="Verdana"/>
              <a:sym typeface="Verdana"/>
            </a:endParaRPr>
          </a:p>
        </p:txBody>
      </p:sp>
      <p:sp>
        <p:nvSpPr>
          <p:cNvPr id="443" name="Shape 4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32</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smtClean="0">
                <a:solidFill>
                  <a:schemeClr val="tx1"/>
                </a:solidFill>
                <a:latin typeface="+mn-lt"/>
                <a:ea typeface="+mn-ea"/>
                <a:cs typeface="+mn-cs"/>
              </a:rPr>
              <a:t>At Pivotal,</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 we really see these trends as manifestations and facets of</a:t>
            </a:r>
            <a:r>
              <a:rPr lang="en-US" sz="1100" kern="1200" baseline="0" dirty="0" smtClean="0">
                <a:solidFill>
                  <a:schemeClr val="tx1"/>
                </a:solidFill>
                <a:latin typeface="+mn-lt"/>
                <a:ea typeface="+mn-ea"/>
                <a:cs typeface="+mn-cs"/>
              </a:rPr>
              <a:t> </a:t>
            </a:r>
            <a:r>
              <a:rPr lang="en-US" sz="1100" kern="1200" dirty="0" smtClean="0">
                <a:solidFill>
                  <a:schemeClr val="tx1"/>
                </a:solidFill>
                <a:latin typeface="+mn-lt"/>
                <a:ea typeface="+mn-ea"/>
                <a:cs typeface="+mn-cs"/>
              </a:rPr>
              <a:t>the same thing</a:t>
            </a:r>
            <a:r>
              <a:rPr lang="en-US" sz="1100" kern="1200" baseline="0" dirty="0" smtClean="0">
                <a:solidFill>
                  <a:schemeClr val="tx1"/>
                </a:solidFill>
                <a:latin typeface="+mn-lt"/>
                <a:ea typeface="+mn-ea"/>
                <a:cs typeface="+mn-cs"/>
              </a:rPr>
              <a:t> – that we call CLOUD NATIVE.</a:t>
            </a:r>
          </a:p>
          <a:p>
            <a:endParaRPr lang="en-US" sz="1100" kern="1200" baseline="0" dirty="0" smtClean="0">
              <a:solidFill>
                <a:schemeClr val="tx1"/>
              </a:solidFill>
              <a:latin typeface="+mn-lt"/>
              <a:ea typeface="+mn-ea"/>
              <a:cs typeface="+mn-cs"/>
            </a:endParaRPr>
          </a:p>
          <a:p>
            <a:r>
              <a:rPr lang="en-US" sz="1100" kern="1200" baseline="0" dirty="0" smtClean="0">
                <a:solidFill>
                  <a:schemeClr val="tx1"/>
                </a:solidFill>
                <a:latin typeface="+mn-lt"/>
                <a:ea typeface="+mn-ea"/>
                <a:cs typeface="+mn-cs"/>
              </a:rPr>
              <a:t>CLOUD NATIVE is the coming together of tools, frameworks and building modern software on a cloud infrastructure</a:t>
            </a:r>
            <a:endParaRPr lang="en-US" dirty="0" smtClean="0"/>
          </a:p>
          <a:p>
            <a:endParaRPr lang="en-US" dirty="0"/>
          </a:p>
        </p:txBody>
      </p:sp>
    </p:spTree>
    <p:extLst>
      <p:ext uri="{BB962C8B-B14F-4D97-AF65-F5344CB8AC3E}">
        <p14:creationId xmlns:p14="http://schemas.microsoft.com/office/powerpoint/2010/main" val="336564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latin typeface="+mn-lt"/>
                <a:ea typeface="+mn-ea"/>
                <a:cs typeface="+mn-cs"/>
              </a:rPr>
              <a:t>That is and should be a governing principle behind any cloud platform, library, or tool. </a:t>
            </a:r>
            <a:r>
              <a:rPr lang="en-US" sz="1100" u="sng" kern="1200" dirty="0" smtClean="0">
                <a:solidFill>
                  <a:schemeClr val="tx1"/>
                </a:solidFill>
                <a:latin typeface="+mn-lt"/>
                <a:ea typeface="+mn-ea"/>
                <a:cs typeface="+mn-cs"/>
                <a:hlinkClick r:id="rId3"/>
              </a:rPr>
              <a:t>Spring Cloud–an open-source library–makes it easy to develop JVM applications for the cloud. With it, applications can connect to services and discover information about the cloud environment easily in multiple clouds such as Cloud Foundry and Heroku. Further, you can extend it to other cloud platforms and new services.</a:t>
            </a: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100" u="sng" kern="1200" dirty="0" smtClean="0">
              <a:solidFill>
                <a:schemeClr val="tx1"/>
              </a:solidFill>
              <a:latin typeface="+mn-lt"/>
              <a:ea typeface="+mn-ea"/>
              <a:cs typeface="+mn-cs"/>
            </a:endParaRPr>
          </a:p>
          <a:p>
            <a:pPr>
              <a:buNone/>
            </a:pPr>
            <a:r>
              <a:rPr lang="en-US" sz="2400" dirty="0" smtClean="0">
                <a:solidFill>
                  <a:srgbClr val="FFFFFF"/>
                </a:solidFill>
              </a:rPr>
              <a:t>Application Framework</a:t>
            </a:r>
          </a:p>
          <a:p>
            <a:pPr lvl="3">
              <a:buFont typeface="Wingdings" charset="2"/>
              <a:buChar char="§"/>
            </a:pPr>
            <a:r>
              <a:rPr lang="en-US" sz="1800" dirty="0" smtClean="0">
                <a:solidFill>
                  <a:srgbClr val="FFFFFF"/>
                </a:solidFill>
              </a:rPr>
              <a:t>Spring Cloud : used by Netflix</a:t>
            </a:r>
          </a:p>
          <a:p>
            <a:pPr lvl="3">
              <a:buFont typeface="Wingdings" charset="2"/>
              <a:buChar char="§"/>
            </a:pPr>
            <a:r>
              <a:rPr lang="en-US" sz="1800" dirty="0" smtClean="0">
                <a:solidFill>
                  <a:srgbClr val="FFFFFF"/>
                </a:solidFill>
              </a:rPr>
              <a:t>Spring Boot now over 1M downloads a month, historic levels of growth</a:t>
            </a:r>
          </a:p>
          <a:p>
            <a:pPr>
              <a:buNone/>
            </a:pPr>
            <a:r>
              <a:rPr lang="en-US" sz="2400" dirty="0" smtClean="0">
                <a:solidFill>
                  <a:srgbClr val="FFFFFF"/>
                </a:solidFill>
              </a:rPr>
              <a:t>Runtime platform</a:t>
            </a:r>
          </a:p>
          <a:p>
            <a:pPr lvl="3">
              <a:buFont typeface="Wingdings" charset="2"/>
              <a:buChar char="§"/>
            </a:pPr>
            <a:r>
              <a:rPr lang="en-US" sz="1800" dirty="0" smtClean="0">
                <a:solidFill>
                  <a:srgbClr val="FFFFFF"/>
                </a:solidFill>
              </a:rPr>
              <a:t>Cloud Foundry elastic runtime used by top FS leaders</a:t>
            </a:r>
          </a:p>
          <a:p>
            <a:pPr lvl="3">
              <a:buFont typeface="Wingdings" charset="2"/>
              <a:buChar char="§"/>
            </a:pPr>
            <a:r>
              <a:rPr lang="en-US" sz="1800" dirty="0" smtClean="0">
                <a:solidFill>
                  <a:srgbClr val="FFFFFF"/>
                </a:solidFill>
              </a:rPr>
              <a:t>Enterprise production ready Linux Container based platform </a:t>
            </a:r>
          </a:p>
          <a:p>
            <a:pPr lvl="3">
              <a:buFont typeface="Wingdings" charset="2"/>
              <a:buChar char="§"/>
            </a:pPr>
            <a:r>
              <a:rPr lang="en-US" sz="2400" dirty="0" smtClean="0">
                <a:solidFill>
                  <a:srgbClr val="FFFFFF"/>
                </a:solidFill>
              </a:rPr>
              <a:t>Infrastructure Automation</a:t>
            </a:r>
          </a:p>
          <a:p>
            <a:pPr lvl="3">
              <a:buFont typeface="Wingdings" charset="2"/>
              <a:buChar char="§"/>
            </a:pPr>
            <a:r>
              <a:rPr lang="en-US" sz="1800" dirty="0" smtClean="0">
                <a:solidFill>
                  <a:srgbClr val="FFFFFF"/>
                </a:solidFill>
              </a:rPr>
              <a:t>CF BOSH: Embedded OS, cloud API integrated </a:t>
            </a:r>
          </a:p>
          <a:p>
            <a:pPr lvl="3">
              <a:buFont typeface="Wingdings" charset="2"/>
              <a:buChar char="§"/>
            </a:pPr>
            <a:r>
              <a:rPr lang="en-US" sz="1800" dirty="0" smtClean="0">
                <a:solidFill>
                  <a:srgbClr val="FFFFFF"/>
                </a:solidFill>
              </a:rPr>
              <a:t>Incredible operational leverage; machine to machine automation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2422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311150" indent="-171450">
              <a:lnSpc>
                <a:spcPct val="115000"/>
              </a:lnSpc>
              <a:spcBef>
                <a:spcPts val="0"/>
              </a:spcBef>
              <a:buClr>
                <a:schemeClr val="bg1"/>
              </a:buClr>
              <a:buSzPct val="77777"/>
              <a:buFont typeface="Arial"/>
              <a:buChar char="•"/>
            </a:pPr>
            <a:r>
              <a:rPr lang="en-US" sz="1100" dirty="0" smtClean="0">
                <a:solidFill>
                  <a:srgbClr val="FFFFFF"/>
                </a:solidFill>
              </a:rPr>
              <a:t>Continuously Delivered</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Twelve Factor Apps (http://12factor.net/)</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Microservices</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Self-Service agile infrastructure</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API-based collaboration</a:t>
            </a:r>
          </a:p>
          <a:p>
            <a:pPr marL="311150" indent="-171450">
              <a:lnSpc>
                <a:spcPct val="115000"/>
              </a:lnSpc>
              <a:spcBef>
                <a:spcPts val="0"/>
              </a:spcBef>
              <a:buClr>
                <a:schemeClr val="bg1"/>
              </a:buClr>
              <a:buSzPct val="77777"/>
              <a:buFont typeface="Arial"/>
              <a:buChar char="•"/>
            </a:pPr>
            <a:r>
              <a:rPr lang="en-US" sz="1100" dirty="0" smtClean="0">
                <a:solidFill>
                  <a:srgbClr val="FFFFFF"/>
                </a:solidFill>
              </a:rPr>
              <a:t>Anti-fragility</a:t>
            </a:r>
          </a:p>
          <a:p>
            <a:pPr>
              <a:spcBef>
                <a:spcPts val="0"/>
              </a:spcBef>
              <a:buNone/>
            </a:pPr>
            <a:endParaRPr lang="en"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lang="en"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42943743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37"/>
        <p:cNvGrpSpPr/>
        <p:nvPr/>
      </p:nvGrpSpPr>
      <p:grpSpPr>
        <a:xfrm>
          <a:off x="0" y="0"/>
          <a:ext cx="0" cy="0"/>
          <a:chOff x="0" y="0"/>
          <a:chExt cx="0" cy="0"/>
        </a:xfrm>
      </p:grpSpPr>
    </p:spTree>
    <p:extLst>
      <p:ext uri="{BB962C8B-B14F-4D97-AF65-F5344CB8AC3E}">
        <p14:creationId xmlns:p14="http://schemas.microsoft.com/office/powerpoint/2010/main" val="12976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3" name="Rectangle 2"/>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2750"/>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0889311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2181356417"/>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3354303305"/>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415877736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1635391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346995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127777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29080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smtClean="0"/>
              <a:t>Click to edit Master text styles</a:t>
            </a:r>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Tree>
    <p:extLst>
      <p:ext uri="{BB962C8B-B14F-4D97-AF65-F5344CB8AC3E}">
        <p14:creationId xmlns:p14="http://schemas.microsoft.com/office/powerpoint/2010/main" val="307255209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srgbClr val="FFFFFF"/>
              </a:solidFill>
              <a:latin typeface="Arial"/>
            </a:endParaRPr>
          </a:p>
        </p:txBody>
      </p:sp>
      <p:pic>
        <p:nvPicPr>
          <p:cNvPr id="7" name="Picture 6" descr="Pivotal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83606399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44241043"/>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702456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kern="1200">
              <a:solidFill>
                <a:prstClr val="white"/>
              </a:solidFill>
              <a:latin typeface="Arial"/>
            </a:endParaRPr>
          </a:p>
        </p:txBody>
      </p:sp>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rgbClr val="FFFFFF"/>
                </a:solidFill>
              </a:defRPr>
            </a:lvl1pPr>
          </a:lstStyle>
          <a:p>
            <a:pPr defTabSz="457200"/>
            <a:fld id="{ADA07C09-8A41-3B46-A636-3955072BBB4F}" type="slidenum">
              <a:rPr lang="en-US" kern="1200" smtClean="0">
                <a:ea typeface="+mn-ea"/>
                <a:cs typeface="+mn-cs"/>
              </a:rPr>
              <a:pPr defTabSz="457200"/>
              <a:t>‹#›</a:t>
            </a:fld>
            <a:endParaRPr lang="en-US" kern="1200">
              <a:ea typeface="+mn-ea"/>
              <a:cs typeface="+mn-cs"/>
            </a:endParaRPr>
          </a:p>
        </p:txBody>
      </p:sp>
    </p:spTree>
    <p:extLst>
      <p:ext uri="{BB962C8B-B14F-4D97-AF65-F5344CB8AC3E}">
        <p14:creationId xmlns:p14="http://schemas.microsoft.com/office/powerpoint/2010/main" val="3080260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mtClean="0"/>
              <a:t>Click to edit Master title style</a:t>
            </a:r>
            <a:endParaRPr dirty="0"/>
          </a:p>
        </p:txBody>
      </p:sp>
      <p:sp>
        <p:nvSpPr>
          <p:cNvPr id="3"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srgbClr val="FFFFFF">
                    <a:lumMod val="65000"/>
                  </a:srgbClr>
                </a:solidFill>
                <a:ea typeface="+mn-ea"/>
                <a:cs typeface="+mn-cs"/>
              </a:rPr>
              <a:pPr defTabSz="457200"/>
              <a:t>‹#›</a:t>
            </a:fld>
            <a:endParaRPr lang="en-US" kern="1200">
              <a:solidFill>
                <a:srgbClr val="FFFFFF">
                  <a:lumMod val="65000"/>
                </a:srgbClr>
              </a:solidFill>
              <a:ea typeface="+mn-ea"/>
              <a:cs typeface="+mn-cs"/>
            </a:endParaRPr>
          </a:p>
        </p:txBody>
      </p:sp>
    </p:spTree>
    <p:extLst>
      <p:ext uri="{BB962C8B-B14F-4D97-AF65-F5344CB8AC3E}">
        <p14:creationId xmlns:p14="http://schemas.microsoft.com/office/powerpoint/2010/main" val="22181047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844223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theme" Target="../theme/theme2.xml"/><Relationship Id="rId16" Type="http://schemas.openxmlformats.org/officeDocument/2006/relationships/image" Target="../media/image4.png"/><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theme" Target="../theme/theme3.xml"/><Relationship Id="rId9" Type="http://schemas.openxmlformats.org/officeDocument/2006/relationships/image" Target="../media/image6.pn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theme" Target="../theme/theme4.xml"/><Relationship Id="rId9" Type="http://schemas.openxmlformats.org/officeDocument/2006/relationships/image" Target="../media/image6.png"/><Relationship Id="rId1" Type="http://schemas.openxmlformats.org/officeDocument/2006/relationships/slideLayout" Target="../slideLayouts/slideLayout37.xml"/><Relationship Id="rId2"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7">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7" r:id="rId7"/>
    <p:sldLayoutId id="2147483658" r:id="rId8"/>
    <p:sldLayoutId id="2147483659" r:id="rId9"/>
    <p:sldLayoutId id="2147483661" r:id="rId10"/>
    <p:sldLayoutId id="2147483662" r:id="rId11"/>
    <p:sldLayoutId id="2147483681" r:id="rId12"/>
    <p:sldLayoutId id="2147483682" r:id="rId13"/>
    <p:sldLayoutId id="2147483701" r:id="rId14"/>
    <p:sldLayoutId id="2147483703" r:id="rId1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6">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02"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411546209"/>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8" r:id="rId4"/>
    <p:sldLayoutId id="2147483689" r:id="rId5"/>
    <p:sldLayoutId id="2147483690" r:id="rId6"/>
    <p:sldLayoutId id="2147483691"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46559457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7" r:id="rId4"/>
    <p:sldLayoutId id="2147483698" r:id="rId5"/>
    <p:sldLayoutId id="2147483699" r:id="rId6"/>
    <p:sldLayoutId id="2147483700"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0.png"/><Relationship Id="rId6" Type="http://schemas.microsoft.com/office/2007/relationships/hdphoto" Target="../media/hdphoto1.wdp"/><Relationship Id="rId7"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5.xml"/><Relationship Id="rId2"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4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kern="1200" dirty="0">
                <a:solidFill>
                  <a:srgbClr val="2C95DD"/>
                </a:solidFill>
                <a:latin typeface="+mn-lt"/>
                <a:ea typeface="+mn-ea"/>
                <a:cs typeface="+mn-cs"/>
              </a:rPr>
              <a:t>Cloud Native Workshop</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Cloud Native </a:t>
            </a:r>
            <a:r>
              <a:rPr lang="en-US" sz="2400" b="1" spc="-100" dirty="0" smtClean="0">
                <a:solidFill>
                  <a:schemeClr val="bg1"/>
                </a:solidFill>
                <a:effectLst>
                  <a:outerShdw blurRad="50800" dist="38100" dir="5400000" algn="t" rotWithShape="0">
                    <a:prstClr val="black">
                      <a:alpha val="40000"/>
                    </a:prstClr>
                  </a:outerShdw>
                </a:effectLst>
              </a:rPr>
              <a:t>Architectures and Frameworks</a:t>
            </a:r>
            <a:endParaRPr lang="en-US" sz="2400" b="1" spc="-100" dirty="0" smtClean="0">
              <a:solidFill>
                <a:schemeClr val="bg1"/>
              </a:solidFill>
              <a:effectLst>
                <a:outerShdw blurRad="50800" dist="38100" dir="5400000" algn="t" rotWithShape="0">
                  <a:prstClr val="black">
                    <a:alpha val="40000"/>
                  </a:prstClr>
                </a:outerShdw>
              </a:effectLst>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9" name="Picture 8"/>
          <p:cNvPicPr>
            <a:picLocks noChangeAspect="1"/>
          </p:cNvPicPr>
          <p:nvPr/>
        </p:nvPicPr>
        <p:blipFill>
          <a:blip r:embed="rId7"/>
          <a:stretch>
            <a:fillRect/>
          </a:stretch>
        </p:blipFill>
        <p:spPr>
          <a:xfrm>
            <a:off x="192404" y="4689352"/>
            <a:ext cx="1604131" cy="331448"/>
          </a:xfrm>
          <a:prstGeom prst="rect">
            <a:avLst/>
          </a:prstGeom>
        </p:spPr>
      </p:pic>
    </p:spTree>
    <p:extLst>
      <p:ext uri="{BB962C8B-B14F-4D97-AF65-F5344CB8AC3E}">
        <p14:creationId xmlns:p14="http://schemas.microsoft.com/office/powerpoint/2010/main" val="10053029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56" name="Donut 55"/>
          <p:cNvSpPr/>
          <p:nvPr/>
        </p:nvSpPr>
        <p:spPr>
          <a:xfrm>
            <a:off x="3527366" y="1729418"/>
            <a:ext cx="2059179" cy="1991307"/>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5400000">
            <a:off x="5098060" y="2423341"/>
            <a:ext cx="536607" cy="735471"/>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8" name="Chevron 57"/>
          <p:cNvSpPr/>
          <p:nvPr/>
        </p:nvSpPr>
        <p:spPr>
          <a:xfrm rot="16200000">
            <a:off x="3499152" y="2353704"/>
            <a:ext cx="536607" cy="735473"/>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Agile Delivery</a:t>
            </a:r>
            <a:endParaRPr lang="en" sz="2400" dirty="0">
              <a:solidFill>
                <a:srgbClr val="33928A"/>
              </a:solidFill>
            </a:endParaRPr>
          </a:p>
        </p:txBody>
      </p:sp>
      <p:sp>
        <p:nvSpPr>
          <p:cNvPr id="12" name="Oval 11"/>
          <p:cNvSpPr/>
          <p:nvPr/>
        </p:nvSpPr>
        <p:spPr>
          <a:xfrm>
            <a:off x="938322" y="1472128"/>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1161198" y="1861376"/>
            <a:ext cx="1219200" cy="914400"/>
          </a:xfrm>
          <a:prstGeom prst="rect">
            <a:avLst/>
          </a:prstGeom>
        </p:spPr>
      </p:pic>
      <p:sp>
        <p:nvSpPr>
          <p:cNvPr id="42" name="Oval 41"/>
          <p:cNvSpPr/>
          <p:nvPr/>
        </p:nvSpPr>
        <p:spPr>
          <a:xfrm>
            <a:off x="6636653" y="2486210"/>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0" name="Rectangle 49"/>
          <p:cNvSpPr/>
          <p:nvPr/>
        </p:nvSpPr>
        <p:spPr>
          <a:xfrm>
            <a:off x="817282" y="3161942"/>
            <a:ext cx="1903085" cy="307777"/>
          </a:xfrm>
          <a:prstGeom prst="rect">
            <a:avLst/>
          </a:prstGeom>
        </p:spPr>
        <p:txBody>
          <a:bodyPr wrap="none">
            <a:spAutoFit/>
          </a:bodyPr>
          <a:lstStyle/>
          <a:p>
            <a:r>
              <a:rPr lang="en-US" b="1" dirty="0" smtClean="0">
                <a:solidFill>
                  <a:srgbClr val="FFFFFF"/>
                </a:solidFill>
              </a:rPr>
              <a:t>Customer Feedback</a:t>
            </a:r>
            <a:endParaRPr lang="en-US" dirty="0"/>
          </a:p>
        </p:txBody>
      </p:sp>
      <p:sp>
        <p:nvSpPr>
          <p:cNvPr id="51" name="Rectangle 50"/>
          <p:cNvSpPr/>
          <p:nvPr/>
        </p:nvSpPr>
        <p:spPr>
          <a:xfrm>
            <a:off x="6601844" y="4184879"/>
            <a:ext cx="1771213" cy="307777"/>
          </a:xfrm>
          <a:prstGeom prst="rect">
            <a:avLst/>
          </a:prstGeom>
        </p:spPr>
        <p:txBody>
          <a:bodyPr wrap="none">
            <a:spAutoFit/>
          </a:bodyPr>
          <a:lstStyle/>
          <a:p>
            <a:r>
              <a:rPr lang="en-US" b="1" dirty="0" smtClean="0">
                <a:solidFill>
                  <a:srgbClr val="FFFFFF"/>
                </a:solidFill>
              </a:rPr>
              <a:t>Customer Delivery</a:t>
            </a:r>
            <a:endParaRPr lang="en-US" dirty="0"/>
          </a:p>
        </p:txBody>
      </p:sp>
      <p:pic>
        <p:nvPicPr>
          <p:cNvPr id="52" name="Picture 51"/>
          <p:cNvPicPr>
            <a:picLocks noChangeAspect="1"/>
          </p:cNvPicPr>
          <p:nvPr/>
        </p:nvPicPr>
        <p:blipFill>
          <a:blip r:embed="rId4"/>
          <a:stretch>
            <a:fillRect/>
          </a:stretch>
        </p:blipFill>
        <p:spPr>
          <a:xfrm>
            <a:off x="6963101" y="2806326"/>
            <a:ext cx="1041400" cy="914400"/>
          </a:xfrm>
          <a:prstGeom prst="rect">
            <a:avLst/>
          </a:prstGeom>
        </p:spPr>
      </p:pic>
      <p:sp>
        <p:nvSpPr>
          <p:cNvPr id="79" name="Rectangle 78"/>
          <p:cNvSpPr/>
          <p:nvPr/>
        </p:nvSpPr>
        <p:spPr>
          <a:xfrm>
            <a:off x="3432340" y="995593"/>
            <a:ext cx="1801107" cy="307777"/>
          </a:xfrm>
          <a:prstGeom prst="rect">
            <a:avLst/>
          </a:prstGeom>
        </p:spPr>
        <p:txBody>
          <a:bodyPr wrap="none">
            <a:spAutoFit/>
          </a:bodyPr>
          <a:lstStyle/>
          <a:p>
            <a:r>
              <a:rPr lang="en-US" b="1" dirty="0" smtClean="0">
                <a:solidFill>
                  <a:srgbClr val="008881"/>
                </a:solidFill>
              </a:rPr>
              <a:t>Behavior Analytics</a:t>
            </a:r>
            <a:endParaRPr lang="en-US" dirty="0">
              <a:solidFill>
                <a:srgbClr val="008881"/>
              </a:solidFill>
            </a:endParaRPr>
          </a:p>
        </p:txBody>
      </p:sp>
      <p:sp>
        <p:nvSpPr>
          <p:cNvPr id="264" name="Right Arrow 263"/>
          <p:cNvSpPr/>
          <p:nvPr/>
        </p:nvSpPr>
        <p:spPr>
          <a:xfrm>
            <a:off x="2788784" y="2103074"/>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5934063" y="3116921"/>
            <a:ext cx="469236" cy="31140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V="1">
            <a:off x="7488784" y="1008440"/>
            <a:ext cx="0" cy="1477770"/>
          </a:xfrm>
          <a:prstGeom prst="line">
            <a:avLst/>
          </a:prstGeom>
          <a:ln>
            <a:solidFill>
              <a:srgbClr val="28746E"/>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1778377" y="995073"/>
            <a:ext cx="5710407" cy="0"/>
          </a:xfrm>
          <a:prstGeom prst="line">
            <a:avLst/>
          </a:prstGeom>
          <a:ln>
            <a:solidFill>
              <a:srgbClr val="28746E"/>
            </a:solidFill>
            <a:tailEnd type="none"/>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endCxn id="12" idx="0"/>
          </p:cNvCxnSpPr>
          <p:nvPr/>
        </p:nvCxnSpPr>
        <p:spPr>
          <a:xfrm>
            <a:off x="1776242" y="995073"/>
            <a:ext cx="2134" cy="477055"/>
          </a:xfrm>
          <a:prstGeom prst="line">
            <a:avLst/>
          </a:prstGeom>
          <a:ln>
            <a:solidFill>
              <a:srgbClr val="28746E"/>
            </a:solidFill>
            <a:tailEnd type="triangle"/>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4182609" y="1949185"/>
            <a:ext cx="783237" cy="307777"/>
          </a:xfrm>
          <a:prstGeom prst="rect">
            <a:avLst/>
          </a:prstGeom>
        </p:spPr>
        <p:txBody>
          <a:bodyPr wrap="none">
            <a:spAutoFit/>
          </a:bodyPr>
          <a:lstStyle/>
          <a:p>
            <a:r>
              <a:rPr lang="en-US" b="1" dirty="0" smtClean="0">
                <a:solidFill>
                  <a:srgbClr val="FFFFFF"/>
                </a:solidFill>
              </a:rPr>
              <a:t>Design</a:t>
            </a:r>
            <a:endParaRPr lang="en-US" dirty="0"/>
          </a:p>
        </p:txBody>
      </p:sp>
      <p:sp>
        <p:nvSpPr>
          <p:cNvPr id="60" name="Rectangle 59"/>
          <p:cNvSpPr/>
          <p:nvPr/>
        </p:nvSpPr>
        <p:spPr>
          <a:xfrm>
            <a:off x="3930803" y="2564658"/>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61" name="Rectangle 60"/>
          <p:cNvSpPr/>
          <p:nvPr/>
        </p:nvSpPr>
        <p:spPr>
          <a:xfrm>
            <a:off x="4270426" y="3169435"/>
            <a:ext cx="556563" cy="307777"/>
          </a:xfrm>
          <a:prstGeom prst="rect">
            <a:avLst/>
          </a:prstGeom>
        </p:spPr>
        <p:txBody>
          <a:bodyPr wrap="none">
            <a:spAutoFit/>
          </a:bodyPr>
          <a:lstStyle/>
          <a:p>
            <a:r>
              <a:rPr lang="en-US" b="1" dirty="0" smtClean="0">
                <a:solidFill>
                  <a:srgbClr val="FFFFFF"/>
                </a:solidFill>
              </a:rPr>
              <a:t>Test</a:t>
            </a:r>
            <a:endParaRPr lang="en-US" dirty="0"/>
          </a:p>
        </p:txBody>
      </p:sp>
    </p:spTree>
    <p:extLst>
      <p:ext uri="{BB962C8B-B14F-4D97-AF65-F5344CB8AC3E}">
        <p14:creationId xmlns:p14="http://schemas.microsoft.com/office/powerpoint/2010/main" val="32245014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WaterScrumFall</a:t>
            </a:r>
            <a:endParaRPr lang="en" sz="2400" dirty="0">
              <a:solidFill>
                <a:srgbClr val="33928A"/>
              </a:solidFill>
            </a:endParaRPr>
          </a:p>
        </p:txBody>
      </p:sp>
      <p:sp>
        <p:nvSpPr>
          <p:cNvPr id="5" name="Oval 4"/>
          <p:cNvSpPr>
            <a:spLocks noChangeAspect="1"/>
          </p:cNvSpPr>
          <p:nvPr/>
        </p:nvSpPr>
        <p:spPr>
          <a:xfrm>
            <a:off x="429045" y="100658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878057" y="93487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1307102" y="115558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873774" y="112555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1582370" y="134866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748060" y="102319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1396305" y="144305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729376" y="17713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1178388" y="16996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1607433" y="19203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1174105" y="18903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1882701" y="21134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1048391" y="17879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1696636" y="22078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a:spLocks noChangeAspect="1"/>
          </p:cNvSpPr>
          <p:nvPr/>
        </p:nvSpPr>
        <p:spPr>
          <a:xfrm>
            <a:off x="1080467" y="259813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6" name="Donut 45"/>
          <p:cNvSpPr/>
          <p:nvPr/>
        </p:nvSpPr>
        <p:spPr>
          <a:xfrm>
            <a:off x="1529479" y="2526425"/>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rot="5400000">
            <a:off x="1958524" y="274713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rot="16200000">
            <a:off x="1525196" y="2717106"/>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Oval 48"/>
          <p:cNvSpPr>
            <a:spLocks noChangeAspect="1"/>
          </p:cNvSpPr>
          <p:nvPr/>
        </p:nvSpPr>
        <p:spPr>
          <a:xfrm>
            <a:off x="2233792" y="2940210"/>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51" name="Right Arrow 50"/>
          <p:cNvSpPr/>
          <p:nvPr/>
        </p:nvSpPr>
        <p:spPr>
          <a:xfrm>
            <a:off x="1399482" y="261474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p:cNvSpPr/>
          <p:nvPr/>
        </p:nvSpPr>
        <p:spPr>
          <a:xfrm>
            <a:off x="2047727" y="3034601"/>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2069123" y="1088106"/>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2359742" y="1852872"/>
            <a:ext cx="106402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ight Arrow 54"/>
          <p:cNvSpPr/>
          <p:nvPr/>
        </p:nvSpPr>
        <p:spPr>
          <a:xfrm>
            <a:off x="2682878" y="2711394"/>
            <a:ext cx="20888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76054" y="934874"/>
            <a:ext cx="1295712" cy="148377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3750642" y="101058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3750642" y="1708222"/>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5046354" y="2568067"/>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6" name="Picture 255"/>
          <p:cNvPicPr>
            <a:picLocks noChangeAspect="1"/>
          </p:cNvPicPr>
          <p:nvPr/>
        </p:nvPicPr>
        <p:blipFill>
          <a:blip r:embed="rId3"/>
          <a:stretch>
            <a:fillRect/>
          </a:stretch>
        </p:blipFill>
        <p:spPr>
          <a:xfrm>
            <a:off x="5287066" y="2764166"/>
            <a:ext cx="292100" cy="279400"/>
          </a:xfrm>
          <a:prstGeom prst="rect">
            <a:avLst/>
          </a:prstGeom>
        </p:spPr>
      </p:pic>
      <p:pic>
        <p:nvPicPr>
          <p:cNvPr id="257" name="Picture 256"/>
          <p:cNvPicPr>
            <a:picLocks noChangeAspect="1"/>
          </p:cNvPicPr>
          <p:nvPr/>
        </p:nvPicPr>
        <p:blipFill>
          <a:blip r:embed="rId3"/>
          <a:stretch>
            <a:fillRect/>
          </a:stretch>
        </p:blipFill>
        <p:spPr>
          <a:xfrm>
            <a:off x="3957477" y="1884874"/>
            <a:ext cx="292100" cy="279400"/>
          </a:xfrm>
          <a:prstGeom prst="rect">
            <a:avLst/>
          </a:prstGeom>
        </p:spPr>
      </p:pic>
      <p:pic>
        <p:nvPicPr>
          <p:cNvPr id="258" name="Picture 257"/>
          <p:cNvPicPr>
            <a:picLocks noChangeAspect="1"/>
          </p:cNvPicPr>
          <p:nvPr/>
        </p:nvPicPr>
        <p:blipFill>
          <a:blip r:embed="rId3"/>
          <a:stretch>
            <a:fillRect/>
          </a:stretch>
        </p:blipFill>
        <p:spPr>
          <a:xfrm>
            <a:off x="3957477" y="1208960"/>
            <a:ext cx="292100" cy="279400"/>
          </a:xfrm>
          <a:prstGeom prst="rect">
            <a:avLst/>
          </a:prstGeom>
        </p:spPr>
      </p:pic>
      <p:sp>
        <p:nvSpPr>
          <p:cNvPr id="83" name="Oval 82"/>
          <p:cNvSpPr>
            <a:spLocks noChangeAspect="1"/>
          </p:cNvSpPr>
          <p:nvPr/>
        </p:nvSpPr>
        <p:spPr>
          <a:xfrm>
            <a:off x="1329328" y="337707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5" name="Donut 84"/>
          <p:cNvSpPr/>
          <p:nvPr/>
        </p:nvSpPr>
        <p:spPr>
          <a:xfrm>
            <a:off x="1778340" y="330536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6" name="Chevron 85"/>
          <p:cNvSpPr/>
          <p:nvPr/>
        </p:nvSpPr>
        <p:spPr>
          <a:xfrm rot="5400000">
            <a:off x="2207385" y="352607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7" name="Chevron 86"/>
          <p:cNvSpPr/>
          <p:nvPr/>
        </p:nvSpPr>
        <p:spPr>
          <a:xfrm rot="16200000">
            <a:off x="1774057" y="349604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8" name="Oval 87"/>
          <p:cNvSpPr>
            <a:spLocks noChangeAspect="1"/>
          </p:cNvSpPr>
          <p:nvPr/>
        </p:nvSpPr>
        <p:spPr>
          <a:xfrm>
            <a:off x="2482653" y="371915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0" name="Right Arrow 89"/>
          <p:cNvSpPr/>
          <p:nvPr/>
        </p:nvSpPr>
        <p:spPr>
          <a:xfrm>
            <a:off x="1648343" y="339368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ight Arrow 90"/>
          <p:cNvSpPr/>
          <p:nvPr/>
        </p:nvSpPr>
        <p:spPr>
          <a:xfrm>
            <a:off x="2296588" y="381354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771766" y="2526425"/>
            <a:ext cx="1295712" cy="1625162"/>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ounded Rectangle 92"/>
          <p:cNvSpPr/>
          <p:nvPr/>
        </p:nvSpPr>
        <p:spPr>
          <a:xfrm>
            <a:off x="5072631" y="3389764"/>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3"/>
          <a:stretch>
            <a:fillRect/>
          </a:stretch>
        </p:blipFill>
        <p:spPr>
          <a:xfrm>
            <a:off x="5279466" y="3588143"/>
            <a:ext cx="292100" cy="279400"/>
          </a:xfrm>
          <a:prstGeom prst="rect">
            <a:avLst/>
          </a:prstGeom>
        </p:spPr>
      </p:pic>
      <p:sp>
        <p:nvSpPr>
          <p:cNvPr id="99" name="Right Arrow 98"/>
          <p:cNvSpPr/>
          <p:nvPr/>
        </p:nvSpPr>
        <p:spPr>
          <a:xfrm>
            <a:off x="2835278" y="3678829"/>
            <a:ext cx="1936488"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5055335" y="261654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1" name="Picture 100"/>
          <p:cNvPicPr>
            <a:picLocks noChangeAspect="1"/>
          </p:cNvPicPr>
          <p:nvPr/>
        </p:nvPicPr>
        <p:blipFill>
          <a:blip r:embed="rId3"/>
          <a:stretch>
            <a:fillRect/>
          </a:stretch>
        </p:blipFill>
        <p:spPr>
          <a:xfrm>
            <a:off x="5262170" y="2814925"/>
            <a:ext cx="292100" cy="279400"/>
          </a:xfrm>
          <a:prstGeom prst="rect">
            <a:avLst/>
          </a:prstGeom>
        </p:spPr>
      </p:pic>
      <p:cxnSp>
        <p:nvCxnSpPr>
          <p:cNvPr id="102" name="Straight Connector 101"/>
          <p:cNvCxnSpPr/>
          <p:nvPr/>
        </p:nvCxnSpPr>
        <p:spPr>
          <a:xfrm flipV="1">
            <a:off x="5988112" y="912465"/>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a:off x="5988112" y="2305046"/>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sp>
        <p:nvSpPr>
          <p:cNvPr id="267" name="TextBox 266"/>
          <p:cNvSpPr txBox="1"/>
          <p:nvPr/>
        </p:nvSpPr>
        <p:spPr>
          <a:xfrm>
            <a:off x="6159237" y="1941808"/>
            <a:ext cx="2676438" cy="307777"/>
          </a:xfrm>
          <a:prstGeom prst="rect">
            <a:avLst/>
          </a:prstGeom>
          <a:noFill/>
        </p:spPr>
        <p:txBody>
          <a:bodyPr wrap="square" rtlCol="0">
            <a:spAutoFit/>
          </a:bodyPr>
          <a:lstStyle/>
          <a:p>
            <a:r>
              <a:rPr lang="en-US" dirty="0" smtClean="0">
                <a:solidFill>
                  <a:schemeClr val="bg1">
                    <a:lumMod val="85000"/>
                  </a:schemeClr>
                </a:solidFill>
              </a:rPr>
              <a:t>Waterfall Organization</a:t>
            </a:r>
            <a:endParaRPr lang="en-US" dirty="0">
              <a:solidFill>
                <a:schemeClr val="bg1">
                  <a:lumMod val="85000"/>
                </a:schemeClr>
              </a:solidFill>
            </a:endParaRPr>
          </a:p>
        </p:txBody>
      </p:sp>
      <p:cxnSp>
        <p:nvCxnSpPr>
          <p:cNvPr id="119" name="Straight Connector 118"/>
          <p:cNvCxnSpPr/>
          <p:nvPr/>
        </p:nvCxnSpPr>
        <p:spPr>
          <a:xfrm flipH="1">
            <a:off x="7548238" y="3710890"/>
            <a:ext cx="1560126" cy="0"/>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7531076" y="2309407"/>
            <a:ext cx="0" cy="14097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9061079" y="3710890"/>
            <a:ext cx="15411" cy="903144"/>
          </a:xfrm>
          <a:prstGeom prst="lin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cxnSp>
      <p:pic>
        <p:nvPicPr>
          <p:cNvPr id="276" name="Picture 275"/>
          <p:cNvPicPr>
            <a:picLocks noChangeAspect="1"/>
          </p:cNvPicPr>
          <p:nvPr/>
        </p:nvPicPr>
        <p:blipFill>
          <a:blip r:embed="rId4"/>
          <a:stretch>
            <a:fillRect/>
          </a:stretch>
        </p:blipFill>
        <p:spPr>
          <a:xfrm>
            <a:off x="2521391" y="3761781"/>
            <a:ext cx="224186" cy="196846"/>
          </a:xfrm>
          <a:prstGeom prst="rect">
            <a:avLst/>
          </a:prstGeom>
        </p:spPr>
      </p:pic>
      <p:pic>
        <p:nvPicPr>
          <p:cNvPr id="128" name="Picture 127"/>
          <p:cNvPicPr>
            <a:picLocks noChangeAspect="1"/>
          </p:cNvPicPr>
          <p:nvPr/>
        </p:nvPicPr>
        <p:blipFill>
          <a:blip r:embed="rId4"/>
          <a:stretch>
            <a:fillRect/>
          </a:stretch>
        </p:blipFill>
        <p:spPr>
          <a:xfrm>
            <a:off x="2266909" y="2991599"/>
            <a:ext cx="224186" cy="196846"/>
          </a:xfrm>
          <a:prstGeom prst="rect">
            <a:avLst/>
          </a:prstGeom>
        </p:spPr>
      </p:pic>
      <p:pic>
        <p:nvPicPr>
          <p:cNvPr id="129" name="Picture 128"/>
          <p:cNvPicPr>
            <a:picLocks noChangeAspect="1"/>
          </p:cNvPicPr>
          <p:nvPr/>
        </p:nvPicPr>
        <p:blipFill>
          <a:blip r:embed="rId4"/>
          <a:stretch>
            <a:fillRect/>
          </a:stretch>
        </p:blipFill>
        <p:spPr>
          <a:xfrm>
            <a:off x="1912767" y="2151207"/>
            <a:ext cx="224186" cy="196846"/>
          </a:xfrm>
          <a:prstGeom prst="rect">
            <a:avLst/>
          </a:prstGeom>
        </p:spPr>
      </p:pic>
      <p:pic>
        <p:nvPicPr>
          <p:cNvPr id="130" name="Picture 129"/>
          <p:cNvPicPr>
            <a:picLocks noChangeAspect="1"/>
          </p:cNvPicPr>
          <p:nvPr/>
        </p:nvPicPr>
        <p:blipFill>
          <a:blip r:embed="rId4"/>
          <a:stretch>
            <a:fillRect/>
          </a:stretch>
        </p:blipFill>
        <p:spPr>
          <a:xfrm>
            <a:off x="1618358" y="1382170"/>
            <a:ext cx="224186" cy="196846"/>
          </a:xfrm>
          <a:prstGeom prst="rect">
            <a:avLst/>
          </a:prstGeom>
        </p:spPr>
      </p:pic>
      <p:pic>
        <p:nvPicPr>
          <p:cNvPr id="277" name="Picture 276"/>
          <p:cNvPicPr>
            <a:picLocks noChangeAspect="1"/>
          </p:cNvPicPr>
          <p:nvPr/>
        </p:nvPicPr>
        <p:blipFill>
          <a:blip r:embed="rId5"/>
          <a:stretch>
            <a:fillRect/>
          </a:stretch>
        </p:blipFill>
        <p:spPr>
          <a:xfrm>
            <a:off x="447953" y="1048592"/>
            <a:ext cx="262462" cy="196846"/>
          </a:xfrm>
          <a:prstGeom prst="rect">
            <a:avLst/>
          </a:prstGeom>
        </p:spPr>
      </p:pic>
      <p:pic>
        <p:nvPicPr>
          <p:cNvPr id="132" name="Picture 131"/>
          <p:cNvPicPr>
            <a:picLocks noChangeAspect="1"/>
          </p:cNvPicPr>
          <p:nvPr/>
        </p:nvPicPr>
        <p:blipFill>
          <a:blip r:embed="rId5"/>
          <a:stretch>
            <a:fillRect/>
          </a:stretch>
        </p:blipFill>
        <p:spPr>
          <a:xfrm>
            <a:off x="745949" y="1800932"/>
            <a:ext cx="262462" cy="196846"/>
          </a:xfrm>
          <a:prstGeom prst="rect">
            <a:avLst/>
          </a:prstGeom>
        </p:spPr>
      </p:pic>
      <p:pic>
        <p:nvPicPr>
          <p:cNvPr id="133" name="Picture 132"/>
          <p:cNvPicPr>
            <a:picLocks noChangeAspect="1"/>
          </p:cNvPicPr>
          <p:nvPr/>
        </p:nvPicPr>
        <p:blipFill>
          <a:blip r:embed="rId5"/>
          <a:stretch>
            <a:fillRect/>
          </a:stretch>
        </p:blipFill>
        <p:spPr>
          <a:xfrm>
            <a:off x="1092609" y="2622919"/>
            <a:ext cx="262462" cy="196846"/>
          </a:xfrm>
          <a:prstGeom prst="rect">
            <a:avLst/>
          </a:prstGeom>
        </p:spPr>
      </p:pic>
      <p:pic>
        <p:nvPicPr>
          <p:cNvPr id="134" name="Picture 133"/>
          <p:cNvPicPr>
            <a:picLocks noChangeAspect="1"/>
          </p:cNvPicPr>
          <p:nvPr/>
        </p:nvPicPr>
        <p:blipFill>
          <a:blip r:embed="rId5"/>
          <a:stretch>
            <a:fillRect/>
          </a:stretch>
        </p:blipFill>
        <p:spPr>
          <a:xfrm>
            <a:off x="1347488" y="3410585"/>
            <a:ext cx="262462" cy="196846"/>
          </a:xfrm>
          <a:prstGeom prst="rect">
            <a:avLst/>
          </a:prstGeom>
        </p:spPr>
      </p:pic>
      <p:sp>
        <p:nvSpPr>
          <p:cNvPr id="135" name="TextBox 134"/>
          <p:cNvSpPr txBox="1"/>
          <p:nvPr/>
        </p:nvSpPr>
        <p:spPr>
          <a:xfrm>
            <a:off x="4771766" y="1443006"/>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#1</a:t>
            </a:r>
            <a:endParaRPr lang="en-US" dirty="0">
              <a:solidFill>
                <a:schemeClr val="bg1">
                  <a:lumMod val="85000"/>
                </a:schemeClr>
              </a:solidFill>
            </a:endParaRPr>
          </a:p>
        </p:txBody>
      </p:sp>
      <p:sp>
        <p:nvSpPr>
          <p:cNvPr id="136" name="TextBox 135"/>
          <p:cNvSpPr txBox="1"/>
          <p:nvPr/>
        </p:nvSpPr>
        <p:spPr>
          <a:xfrm>
            <a:off x="6159237" y="2887045"/>
            <a:ext cx="1216346" cy="738664"/>
          </a:xfrm>
          <a:prstGeom prst="rect">
            <a:avLst/>
          </a:prstGeom>
          <a:noFill/>
        </p:spPr>
        <p:txBody>
          <a:bodyPr wrap="square" rtlCol="0">
            <a:spAutoFit/>
          </a:bodyPr>
          <a:lstStyle/>
          <a:p>
            <a:r>
              <a:rPr lang="en-US" dirty="0" smtClean="0">
                <a:solidFill>
                  <a:schemeClr val="bg1">
                    <a:lumMod val="85000"/>
                  </a:schemeClr>
                </a:solidFill>
              </a:rPr>
              <a:t>Production Release </a:t>
            </a:r>
          </a:p>
          <a:p>
            <a:r>
              <a:rPr lang="en-US" dirty="0" smtClean="0">
                <a:solidFill>
                  <a:schemeClr val="bg1">
                    <a:lumMod val="85000"/>
                  </a:schemeClr>
                </a:solidFill>
              </a:rPr>
              <a:t>#2</a:t>
            </a:r>
            <a:endParaRPr lang="en-US" dirty="0">
              <a:solidFill>
                <a:schemeClr val="bg1">
                  <a:lumMod val="85000"/>
                </a:schemeClr>
              </a:solidFill>
            </a:endParaRPr>
          </a:p>
        </p:txBody>
      </p:sp>
      <p:cxnSp>
        <p:nvCxnSpPr>
          <p:cNvPr id="279" name="Straight Arrow Connector 278"/>
          <p:cNvCxnSpPr/>
          <p:nvPr/>
        </p:nvCxnSpPr>
        <p:spPr>
          <a:xfrm>
            <a:off x="245241" y="1177042"/>
            <a:ext cx="1258495" cy="29745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rot="4033001">
            <a:off x="-423149" y="3034557"/>
            <a:ext cx="2676438" cy="307777"/>
          </a:xfrm>
          <a:prstGeom prst="rect">
            <a:avLst/>
          </a:prstGeom>
          <a:noFill/>
        </p:spPr>
        <p:txBody>
          <a:bodyPr wrap="square" rtlCol="0">
            <a:spAutoFit/>
          </a:bodyPr>
          <a:lstStyle/>
          <a:p>
            <a:r>
              <a:rPr lang="en-US" dirty="0" smtClean="0">
                <a:solidFill>
                  <a:schemeClr val="bg1">
                    <a:lumMod val="85000"/>
                  </a:schemeClr>
                </a:solidFill>
              </a:rPr>
              <a:t>Agile Development</a:t>
            </a:r>
            <a:endParaRPr lang="en-US" dirty="0">
              <a:solidFill>
                <a:schemeClr val="bg1">
                  <a:lumMod val="85000"/>
                </a:schemeClr>
              </a:solidFill>
            </a:endParaRPr>
          </a:p>
        </p:txBody>
      </p:sp>
    </p:spTree>
    <p:extLst>
      <p:ext uri="{BB962C8B-B14F-4D97-AF65-F5344CB8AC3E}">
        <p14:creationId xmlns:p14="http://schemas.microsoft.com/office/powerpoint/2010/main" val="2954041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Conway’s Law</a:t>
            </a:r>
            <a:endParaRPr lang="en" sz="2400" baseline="30000" dirty="0">
              <a:solidFill>
                <a:srgbClr val="33928A"/>
              </a:solidFill>
            </a:endParaRPr>
          </a:p>
        </p:txBody>
      </p:sp>
      <p:sp>
        <p:nvSpPr>
          <p:cNvPr id="10" name="Rectangle 9"/>
          <p:cNvSpPr/>
          <p:nvPr/>
        </p:nvSpPr>
        <p:spPr>
          <a:xfrm>
            <a:off x="123030" y="4670847"/>
            <a:ext cx="6439340" cy="307777"/>
          </a:xfrm>
          <a:prstGeom prst="rect">
            <a:avLst/>
          </a:prstGeom>
        </p:spPr>
        <p:txBody>
          <a:bodyPr wrap="square">
            <a:spAutoFit/>
          </a:bodyPr>
          <a:lstStyle/>
          <a:p>
            <a:r>
              <a:rPr lang="en-US" dirty="0">
                <a:solidFill>
                  <a:srgbClr val="FFFFFF"/>
                </a:solidFill>
              </a:rPr>
              <a:t>http://</a:t>
            </a:r>
            <a:r>
              <a:rPr lang="en-US" dirty="0" err="1">
                <a:solidFill>
                  <a:srgbClr val="FFFFFF"/>
                </a:solidFill>
              </a:rPr>
              <a:t>www.melconway.com</a:t>
            </a:r>
            <a:r>
              <a:rPr lang="en-US" dirty="0">
                <a:solidFill>
                  <a:srgbClr val="FFFFFF"/>
                </a:solidFill>
              </a:rPr>
              <a:t>/Home/</a:t>
            </a:r>
            <a:r>
              <a:rPr lang="en-US" dirty="0" err="1">
                <a:solidFill>
                  <a:srgbClr val="FFFFFF"/>
                </a:solidFill>
              </a:rPr>
              <a:t>Committees_Paper.html</a:t>
            </a:r>
            <a:endParaRPr lang="en-US" dirty="0">
              <a:solidFill>
                <a:srgbClr val="FFFFFF"/>
              </a:solidFill>
            </a:endParaRPr>
          </a:p>
        </p:txBody>
      </p:sp>
      <p:sp>
        <p:nvSpPr>
          <p:cNvPr id="3" name="Rectangle 2"/>
          <p:cNvSpPr/>
          <p:nvPr/>
        </p:nvSpPr>
        <p:spPr>
          <a:xfrm>
            <a:off x="1617593" y="1417588"/>
            <a:ext cx="5887621" cy="1569660"/>
          </a:xfrm>
          <a:prstGeom prst="rect">
            <a:avLst/>
          </a:prstGeom>
        </p:spPr>
        <p:txBody>
          <a:bodyPr wrap="square">
            <a:spAutoFit/>
          </a:bodyPr>
          <a:lstStyle/>
          <a:p>
            <a:r>
              <a:rPr lang="en-US" sz="2400" dirty="0" smtClean="0">
                <a:solidFill>
                  <a:schemeClr val="bg1"/>
                </a:solidFill>
              </a:rPr>
              <a:t>“Any </a:t>
            </a:r>
            <a:r>
              <a:rPr lang="en-US" sz="2400" dirty="0">
                <a:solidFill>
                  <a:schemeClr val="bg1"/>
                </a:solidFill>
              </a:rPr>
              <a:t>organization that designs a system (defined broadly) will produce a design whose structure is a copy of the organization's communication structure</a:t>
            </a:r>
            <a:r>
              <a:rPr lang="en-US" sz="2400" dirty="0" smtClean="0">
                <a:solidFill>
                  <a:schemeClr val="bg1"/>
                </a:solidFill>
              </a:rPr>
              <a:t>.”</a:t>
            </a:r>
          </a:p>
        </p:txBody>
      </p:sp>
      <p:sp>
        <p:nvSpPr>
          <p:cNvPr id="17" name="Rectangle 16"/>
          <p:cNvSpPr/>
          <p:nvPr/>
        </p:nvSpPr>
        <p:spPr>
          <a:xfrm>
            <a:off x="4109407" y="3044542"/>
            <a:ext cx="3290775" cy="461665"/>
          </a:xfrm>
          <a:prstGeom prst="rect">
            <a:avLst/>
          </a:prstGeom>
        </p:spPr>
        <p:txBody>
          <a:bodyPr wrap="square">
            <a:spAutoFit/>
          </a:bodyPr>
          <a:lstStyle/>
          <a:p>
            <a:r>
              <a:rPr lang="en-US" sz="2400" dirty="0" smtClean="0">
                <a:solidFill>
                  <a:schemeClr val="bg1"/>
                </a:solidFill>
              </a:rPr>
              <a:t>- Melvin Conway, 1967</a:t>
            </a:r>
          </a:p>
        </p:txBody>
      </p:sp>
    </p:spTree>
    <p:extLst>
      <p:ext uri="{BB962C8B-B14F-4D97-AF65-F5344CB8AC3E}">
        <p14:creationId xmlns:p14="http://schemas.microsoft.com/office/powerpoint/2010/main" val="18388814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Inverse Conway Maneuver</a:t>
            </a:r>
            <a:br>
              <a:rPr lang="en-US" sz="3200" dirty="0" smtClean="0">
                <a:solidFill>
                  <a:srgbClr val="33928A"/>
                </a:solidFill>
              </a:rPr>
            </a:br>
            <a:r>
              <a:rPr lang="en-US" sz="2000" dirty="0" smtClean="0">
                <a:solidFill>
                  <a:srgbClr val="FFFFFF"/>
                </a:solidFill>
              </a:rPr>
              <a:t>Enable Continuous Delivery</a:t>
            </a:r>
            <a:endParaRPr lang="en" sz="2400" baseline="30000" dirty="0">
              <a:solidFill>
                <a:srgbClr val="FFFFFF"/>
              </a:solidFill>
            </a:endParaRPr>
          </a:p>
        </p:txBody>
      </p:sp>
      <p:sp>
        <p:nvSpPr>
          <p:cNvPr id="2" name="Rectangle 1"/>
          <p:cNvSpPr/>
          <p:nvPr/>
        </p:nvSpPr>
        <p:spPr>
          <a:xfrm>
            <a:off x="94593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Product Mgr.</a:t>
            </a:r>
            <a:endParaRPr lang="en-US" sz="1050" dirty="0"/>
          </a:p>
        </p:txBody>
      </p:sp>
      <p:sp>
        <p:nvSpPr>
          <p:cNvPr id="71" name="Rectangle 70"/>
          <p:cNvSpPr/>
          <p:nvPr/>
        </p:nvSpPr>
        <p:spPr>
          <a:xfrm>
            <a:off x="168165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err="1" smtClean="0"/>
              <a:t>Dev</a:t>
            </a:r>
            <a:endParaRPr lang="en-US" sz="1050" dirty="0"/>
          </a:p>
        </p:txBody>
      </p:sp>
      <p:sp>
        <p:nvSpPr>
          <p:cNvPr id="72" name="Rectangle 71"/>
          <p:cNvSpPr/>
          <p:nvPr/>
        </p:nvSpPr>
        <p:spPr>
          <a:xfrm>
            <a:off x="2426140"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UX</a:t>
            </a:r>
            <a:endParaRPr lang="en-US" sz="1050" dirty="0"/>
          </a:p>
        </p:txBody>
      </p:sp>
      <p:sp>
        <p:nvSpPr>
          <p:cNvPr id="73" name="Rectangle 72"/>
          <p:cNvSpPr/>
          <p:nvPr/>
        </p:nvSpPr>
        <p:spPr>
          <a:xfrm>
            <a:off x="3170625"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QA</a:t>
            </a:r>
            <a:endParaRPr lang="en-US" sz="1050" dirty="0"/>
          </a:p>
        </p:txBody>
      </p:sp>
      <p:sp>
        <p:nvSpPr>
          <p:cNvPr id="74" name="Rectangle 73"/>
          <p:cNvSpPr/>
          <p:nvPr/>
        </p:nvSpPr>
        <p:spPr>
          <a:xfrm>
            <a:off x="3906351" y="1804276"/>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DBA</a:t>
            </a:r>
            <a:endParaRPr lang="en-US" sz="1050" dirty="0"/>
          </a:p>
        </p:txBody>
      </p:sp>
      <p:sp>
        <p:nvSpPr>
          <p:cNvPr id="75" name="Rectangle 74"/>
          <p:cNvSpPr/>
          <p:nvPr/>
        </p:nvSpPr>
        <p:spPr>
          <a:xfrm>
            <a:off x="945931" y="2762470"/>
            <a:ext cx="3652351"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Business Capabilities Team Using Microservices</a:t>
            </a:r>
            <a:endParaRPr lang="en-US" dirty="0"/>
          </a:p>
        </p:txBody>
      </p:sp>
      <p:sp>
        <p:nvSpPr>
          <p:cNvPr id="76" name="Rectangle 75"/>
          <p:cNvSpPr/>
          <p:nvPr/>
        </p:nvSpPr>
        <p:spPr>
          <a:xfrm>
            <a:off x="6176580"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Sys Admin</a:t>
            </a:r>
            <a:endParaRPr lang="en-US" sz="1050" dirty="0"/>
          </a:p>
        </p:txBody>
      </p:sp>
      <p:sp>
        <p:nvSpPr>
          <p:cNvPr id="77" name="Rectangle 76"/>
          <p:cNvSpPr/>
          <p:nvPr/>
        </p:nvSpPr>
        <p:spPr>
          <a:xfrm>
            <a:off x="6912304"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Network Admin</a:t>
            </a:r>
            <a:endParaRPr lang="en-US" sz="1050" dirty="0"/>
          </a:p>
        </p:txBody>
      </p:sp>
      <p:sp>
        <p:nvSpPr>
          <p:cNvPr id="78" name="Rectangle 77"/>
          <p:cNvSpPr/>
          <p:nvPr/>
        </p:nvSpPr>
        <p:spPr>
          <a:xfrm>
            <a:off x="7656789" y="1793767"/>
            <a:ext cx="691931" cy="1121103"/>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Storage Admin</a:t>
            </a:r>
            <a:endParaRPr lang="en-US" sz="1050" dirty="0"/>
          </a:p>
        </p:txBody>
      </p:sp>
      <p:sp>
        <p:nvSpPr>
          <p:cNvPr id="81" name="Rectangle 80"/>
          <p:cNvSpPr/>
          <p:nvPr/>
        </p:nvSpPr>
        <p:spPr>
          <a:xfrm>
            <a:off x="6176580" y="2751961"/>
            <a:ext cx="2172140" cy="52201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Platform Operations Team</a:t>
            </a:r>
            <a:endParaRPr lang="en-US" dirty="0"/>
          </a:p>
        </p:txBody>
      </p:sp>
      <p:sp>
        <p:nvSpPr>
          <p:cNvPr id="7" name="Left-Right Arrow 6"/>
          <p:cNvSpPr/>
          <p:nvPr/>
        </p:nvSpPr>
        <p:spPr>
          <a:xfrm>
            <a:off x="4825999" y="2539125"/>
            <a:ext cx="1094829" cy="446690"/>
          </a:xfrm>
          <a:prstGeom prst="leftRightArrow">
            <a:avLst/>
          </a:prstGeom>
          <a:solidFill>
            <a:srgbClr val="28746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001171" y="1717654"/>
            <a:ext cx="1261242" cy="738664"/>
          </a:xfrm>
          <a:prstGeom prst="rect">
            <a:avLst/>
          </a:prstGeom>
        </p:spPr>
        <p:txBody>
          <a:bodyPr wrap="square">
            <a:spAutoFit/>
          </a:bodyPr>
          <a:lstStyle/>
          <a:p>
            <a:r>
              <a:rPr lang="en-US" b="1" dirty="0" smtClean="0">
                <a:solidFill>
                  <a:schemeClr val="bg1"/>
                </a:solidFill>
              </a:rPr>
              <a:t>Self</a:t>
            </a:r>
          </a:p>
          <a:p>
            <a:r>
              <a:rPr lang="en-US" b="1" dirty="0">
                <a:solidFill>
                  <a:schemeClr val="bg1"/>
                </a:solidFill>
              </a:rPr>
              <a:t>S</a:t>
            </a:r>
            <a:r>
              <a:rPr lang="en-US" b="1" dirty="0" smtClean="0">
                <a:solidFill>
                  <a:schemeClr val="bg1"/>
                </a:solidFill>
              </a:rPr>
              <a:t>ervice </a:t>
            </a:r>
          </a:p>
          <a:p>
            <a:r>
              <a:rPr lang="en-US" b="1" dirty="0" smtClean="0">
                <a:solidFill>
                  <a:schemeClr val="bg1"/>
                </a:solidFill>
              </a:rPr>
              <a:t>APIS</a:t>
            </a:r>
            <a:endParaRPr lang="en-US" b="1" dirty="0">
              <a:solidFill>
                <a:schemeClr val="bg1"/>
              </a:solidFill>
            </a:endParaRPr>
          </a:p>
        </p:txBody>
      </p:sp>
      <p:sp>
        <p:nvSpPr>
          <p:cNvPr id="10" name="Rectangle 9"/>
          <p:cNvSpPr/>
          <p:nvPr/>
        </p:nvSpPr>
        <p:spPr>
          <a:xfrm>
            <a:off x="366711" y="4083933"/>
            <a:ext cx="7040275" cy="523220"/>
          </a:xfrm>
          <a:prstGeom prst="rect">
            <a:avLst/>
          </a:prstGeom>
        </p:spPr>
        <p:txBody>
          <a:bodyPr wrap="square">
            <a:spAutoFit/>
          </a:bodyPr>
          <a:lstStyle/>
          <a:p>
            <a:r>
              <a:rPr lang="en-US" dirty="0" smtClean="0">
                <a:solidFill>
                  <a:srgbClr val="FFFFFF"/>
                </a:solidFill>
              </a:rPr>
              <a:t>http</a:t>
            </a:r>
            <a:r>
              <a:rPr lang="en-US" dirty="0">
                <a:solidFill>
                  <a:srgbClr val="FFFFFF"/>
                </a:solidFill>
              </a:rPr>
              <a:t>://jonnyleroy.com/2011/02/03/dealing-with-creaky-legacy-platforms</a:t>
            </a:r>
            <a:r>
              <a:rPr lang="en-US" dirty="0" smtClean="0">
                <a:solidFill>
                  <a:srgbClr val="FFFFFF"/>
                </a:solidFill>
              </a:rPr>
              <a:t>/</a:t>
            </a:r>
          </a:p>
          <a:p>
            <a:r>
              <a:rPr lang="en-US" dirty="0">
                <a:solidFill>
                  <a:srgbClr val="FFFFFF"/>
                </a:solidFill>
              </a:rPr>
              <a:t>http://www.slideshare.net/adriancockcroft/microservices-the-good-bad-and-the-</a:t>
            </a:r>
            <a:r>
              <a:rPr lang="en-US" dirty="0" smtClean="0">
                <a:solidFill>
                  <a:srgbClr val="FFFFFF"/>
                </a:solidFill>
              </a:rPr>
              <a:t>ugly</a:t>
            </a:r>
            <a:endParaRPr lang="en-US" dirty="0">
              <a:solidFill>
                <a:srgbClr val="FFFFFF"/>
              </a:solidFill>
            </a:endParaRPr>
          </a:p>
        </p:txBody>
      </p:sp>
    </p:spTree>
    <p:extLst>
      <p:ext uri="{BB962C8B-B14F-4D97-AF65-F5344CB8AC3E}">
        <p14:creationId xmlns:p14="http://schemas.microsoft.com/office/powerpoint/2010/main" val="16264768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112" name="Rounded Rectangle 111"/>
          <p:cNvSpPr/>
          <p:nvPr/>
        </p:nvSpPr>
        <p:spPr>
          <a:xfrm>
            <a:off x="1696636" y="2750203"/>
            <a:ext cx="4861035" cy="1766103"/>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ounded Rectangle 109"/>
          <p:cNvSpPr/>
          <p:nvPr/>
        </p:nvSpPr>
        <p:spPr>
          <a:xfrm>
            <a:off x="1696636" y="899896"/>
            <a:ext cx="4861035" cy="1762725"/>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5" name="Oval 4"/>
          <p:cNvSpPr>
            <a:spLocks noChangeAspect="1"/>
          </p:cNvSpPr>
          <p:nvPr/>
        </p:nvSpPr>
        <p:spPr>
          <a:xfrm>
            <a:off x="1950510" y="118855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4" name="Donut 3"/>
          <p:cNvSpPr/>
          <p:nvPr/>
        </p:nvSpPr>
        <p:spPr>
          <a:xfrm>
            <a:off x="2399522" y="1116841"/>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rot="5400000">
            <a:off x="2828567" y="1337549"/>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6200000">
            <a:off x="2395239" y="1307522"/>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Oval 19"/>
          <p:cNvSpPr>
            <a:spLocks noChangeAspect="1"/>
          </p:cNvSpPr>
          <p:nvPr/>
        </p:nvSpPr>
        <p:spPr>
          <a:xfrm>
            <a:off x="3103835" y="1530626"/>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3" name="Right Arrow 22"/>
          <p:cNvSpPr/>
          <p:nvPr/>
        </p:nvSpPr>
        <p:spPr>
          <a:xfrm>
            <a:off x="2269525" y="1205164"/>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917770" y="1625017"/>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250841" y="1953318"/>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28" name="Donut 27"/>
          <p:cNvSpPr/>
          <p:nvPr/>
        </p:nvSpPr>
        <p:spPr>
          <a:xfrm>
            <a:off x="2699853" y="1881607"/>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Chevron 28"/>
          <p:cNvSpPr/>
          <p:nvPr/>
        </p:nvSpPr>
        <p:spPr>
          <a:xfrm rot="5400000">
            <a:off x="3128898" y="2102315"/>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Chevron 29"/>
          <p:cNvSpPr/>
          <p:nvPr/>
        </p:nvSpPr>
        <p:spPr>
          <a:xfrm rot="16200000">
            <a:off x="2695570" y="2072288"/>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Oval 30"/>
          <p:cNvSpPr>
            <a:spLocks noChangeAspect="1"/>
          </p:cNvSpPr>
          <p:nvPr/>
        </p:nvSpPr>
        <p:spPr>
          <a:xfrm>
            <a:off x="3404166" y="2295392"/>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33" name="Right Arrow 32"/>
          <p:cNvSpPr/>
          <p:nvPr/>
        </p:nvSpPr>
        <p:spPr>
          <a:xfrm>
            <a:off x="2569856" y="1969930"/>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Arrow 33"/>
          <p:cNvSpPr/>
          <p:nvPr/>
        </p:nvSpPr>
        <p:spPr>
          <a:xfrm>
            <a:off x="3218101" y="2389783"/>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p:cNvSpPr/>
          <p:nvPr/>
        </p:nvSpPr>
        <p:spPr>
          <a:xfrm>
            <a:off x="3300515" y="1225357"/>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Arrow 53"/>
          <p:cNvSpPr/>
          <p:nvPr/>
        </p:nvSpPr>
        <p:spPr>
          <a:xfrm>
            <a:off x="3738325" y="1990123"/>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655162" y="1098738"/>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655162" y="1778861"/>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3"/>
          <a:stretch>
            <a:fillRect/>
          </a:stretch>
        </p:blipFill>
        <p:spPr>
          <a:xfrm>
            <a:off x="4861997" y="1955513"/>
            <a:ext cx="292100" cy="279400"/>
          </a:xfrm>
          <a:prstGeom prst="rect">
            <a:avLst/>
          </a:prstGeom>
        </p:spPr>
      </p:pic>
      <p:pic>
        <p:nvPicPr>
          <p:cNvPr id="258" name="Picture 257"/>
          <p:cNvPicPr>
            <a:picLocks noChangeAspect="1"/>
          </p:cNvPicPr>
          <p:nvPr/>
        </p:nvPicPr>
        <p:blipFill>
          <a:blip r:embed="rId3"/>
          <a:stretch>
            <a:fillRect/>
          </a:stretch>
        </p:blipFill>
        <p:spPr>
          <a:xfrm>
            <a:off x="4861997" y="1279599"/>
            <a:ext cx="292100" cy="279400"/>
          </a:xfrm>
          <a:prstGeom prst="rect">
            <a:avLst/>
          </a:prstGeom>
        </p:spPr>
      </p:pic>
      <p:pic>
        <p:nvPicPr>
          <p:cNvPr id="129" name="Picture 128"/>
          <p:cNvPicPr>
            <a:picLocks noChangeAspect="1"/>
          </p:cNvPicPr>
          <p:nvPr/>
        </p:nvPicPr>
        <p:blipFill>
          <a:blip r:embed="rId4"/>
          <a:stretch>
            <a:fillRect/>
          </a:stretch>
        </p:blipFill>
        <p:spPr>
          <a:xfrm>
            <a:off x="3434232" y="2333173"/>
            <a:ext cx="224186" cy="196846"/>
          </a:xfrm>
          <a:prstGeom prst="rect">
            <a:avLst/>
          </a:prstGeom>
        </p:spPr>
      </p:pic>
      <p:pic>
        <p:nvPicPr>
          <p:cNvPr id="130" name="Picture 129"/>
          <p:cNvPicPr>
            <a:picLocks noChangeAspect="1"/>
          </p:cNvPicPr>
          <p:nvPr/>
        </p:nvPicPr>
        <p:blipFill>
          <a:blip r:embed="rId4"/>
          <a:stretch>
            <a:fillRect/>
          </a:stretch>
        </p:blipFill>
        <p:spPr>
          <a:xfrm>
            <a:off x="3139823" y="1564136"/>
            <a:ext cx="224186" cy="196846"/>
          </a:xfrm>
          <a:prstGeom prst="rect">
            <a:avLst/>
          </a:prstGeom>
        </p:spPr>
      </p:pic>
      <p:pic>
        <p:nvPicPr>
          <p:cNvPr id="277" name="Picture 276"/>
          <p:cNvPicPr>
            <a:picLocks noChangeAspect="1"/>
          </p:cNvPicPr>
          <p:nvPr/>
        </p:nvPicPr>
        <p:blipFill>
          <a:blip r:embed="rId5"/>
          <a:stretch>
            <a:fillRect/>
          </a:stretch>
        </p:blipFill>
        <p:spPr>
          <a:xfrm>
            <a:off x="1969418" y="1230558"/>
            <a:ext cx="262462" cy="196846"/>
          </a:xfrm>
          <a:prstGeom prst="rect">
            <a:avLst/>
          </a:prstGeom>
        </p:spPr>
      </p:pic>
      <p:pic>
        <p:nvPicPr>
          <p:cNvPr id="132" name="Picture 131"/>
          <p:cNvPicPr>
            <a:picLocks noChangeAspect="1"/>
          </p:cNvPicPr>
          <p:nvPr/>
        </p:nvPicPr>
        <p:blipFill>
          <a:blip r:embed="rId5"/>
          <a:stretch>
            <a:fillRect/>
          </a:stretch>
        </p:blipFill>
        <p:spPr>
          <a:xfrm>
            <a:off x="2267414" y="1982898"/>
            <a:ext cx="262462" cy="196846"/>
          </a:xfrm>
          <a:prstGeom prst="rect">
            <a:avLst/>
          </a:prstGeom>
        </p:spPr>
      </p:pic>
      <p:sp>
        <p:nvSpPr>
          <p:cNvPr id="135" name="TextBox 134"/>
          <p:cNvSpPr txBox="1"/>
          <p:nvPr/>
        </p:nvSpPr>
        <p:spPr>
          <a:xfrm>
            <a:off x="5408223" y="1157035"/>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65" name="TextBox 64"/>
          <p:cNvSpPr txBox="1"/>
          <p:nvPr/>
        </p:nvSpPr>
        <p:spPr>
          <a:xfrm>
            <a:off x="5446759" y="180119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2" name="TextBox 1"/>
          <p:cNvSpPr txBox="1"/>
          <p:nvPr/>
        </p:nvSpPr>
        <p:spPr>
          <a:xfrm rot="16200000">
            <a:off x="1045234" y="1585277"/>
            <a:ext cx="1002190" cy="307777"/>
          </a:xfrm>
          <a:prstGeom prst="rect">
            <a:avLst/>
          </a:prstGeom>
          <a:noFill/>
        </p:spPr>
        <p:txBody>
          <a:bodyPr wrap="square" rtlCol="0">
            <a:spAutoFit/>
          </a:bodyPr>
          <a:lstStyle/>
          <a:p>
            <a:r>
              <a:rPr lang="en-US" dirty="0" smtClean="0">
                <a:solidFill>
                  <a:schemeClr val="accent3"/>
                </a:solidFill>
              </a:rPr>
              <a:t>ORDERS</a:t>
            </a:r>
            <a:endParaRPr lang="en-US" dirty="0">
              <a:solidFill>
                <a:schemeClr val="accent3"/>
              </a:solidFill>
            </a:endParaRPr>
          </a:p>
        </p:txBody>
      </p:sp>
      <p:sp>
        <p:nvSpPr>
          <p:cNvPr id="68" name="Oval 67"/>
          <p:cNvSpPr>
            <a:spLocks noChangeAspect="1"/>
          </p:cNvSpPr>
          <p:nvPr/>
        </p:nvSpPr>
        <p:spPr>
          <a:xfrm>
            <a:off x="1980101" y="304202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9" name="Donut 68"/>
          <p:cNvSpPr/>
          <p:nvPr/>
        </p:nvSpPr>
        <p:spPr>
          <a:xfrm>
            <a:off x="2429113" y="2970316"/>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hevron 69"/>
          <p:cNvSpPr/>
          <p:nvPr/>
        </p:nvSpPr>
        <p:spPr>
          <a:xfrm rot="5400000">
            <a:off x="2858158" y="3191024"/>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1" name="Chevron 70"/>
          <p:cNvSpPr/>
          <p:nvPr/>
        </p:nvSpPr>
        <p:spPr>
          <a:xfrm rot="16200000">
            <a:off x="2424830" y="3160997"/>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2" name="Oval 71"/>
          <p:cNvSpPr>
            <a:spLocks noChangeAspect="1"/>
          </p:cNvSpPr>
          <p:nvPr/>
        </p:nvSpPr>
        <p:spPr>
          <a:xfrm>
            <a:off x="3133426" y="3384101"/>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3" name="Right Arrow 72"/>
          <p:cNvSpPr/>
          <p:nvPr/>
        </p:nvSpPr>
        <p:spPr>
          <a:xfrm>
            <a:off x="2299116" y="3058639"/>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p:cNvSpPr/>
          <p:nvPr/>
        </p:nvSpPr>
        <p:spPr>
          <a:xfrm>
            <a:off x="2947361" y="3478492"/>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a:spLocks noChangeAspect="1"/>
          </p:cNvSpPr>
          <p:nvPr/>
        </p:nvSpPr>
        <p:spPr>
          <a:xfrm>
            <a:off x="2280432" y="3806793"/>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6" name="Donut 75"/>
          <p:cNvSpPr/>
          <p:nvPr/>
        </p:nvSpPr>
        <p:spPr>
          <a:xfrm>
            <a:off x="2729444" y="3735082"/>
            <a:ext cx="600662" cy="617864"/>
          </a:xfrm>
          <a:prstGeom prst="donut">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Chevron 76"/>
          <p:cNvSpPr/>
          <p:nvPr/>
        </p:nvSpPr>
        <p:spPr>
          <a:xfrm rot="5400000">
            <a:off x="3158489" y="3955790"/>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Chevron 77"/>
          <p:cNvSpPr/>
          <p:nvPr/>
        </p:nvSpPr>
        <p:spPr>
          <a:xfrm rot="16200000">
            <a:off x="2725161" y="3925763"/>
            <a:ext cx="171617" cy="214536"/>
          </a:xfrm>
          <a:prstGeom prst="chevron">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Oval 78"/>
          <p:cNvSpPr>
            <a:spLocks noChangeAspect="1"/>
          </p:cNvSpPr>
          <p:nvPr/>
        </p:nvSpPr>
        <p:spPr>
          <a:xfrm>
            <a:off x="3433757" y="4148867"/>
            <a:ext cx="304568" cy="301752"/>
          </a:xfrm>
          <a:prstGeom prst="ellipse">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0" name="Right Arrow 79"/>
          <p:cNvSpPr/>
          <p:nvPr/>
        </p:nvSpPr>
        <p:spPr>
          <a:xfrm>
            <a:off x="2599447" y="3823405"/>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a:off x="3247692" y="4243258"/>
            <a:ext cx="160322" cy="153844"/>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ight Arrow 81"/>
          <p:cNvSpPr/>
          <p:nvPr/>
        </p:nvSpPr>
        <p:spPr>
          <a:xfrm>
            <a:off x="3330106" y="3078832"/>
            <a:ext cx="1354647"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Arrow 83"/>
          <p:cNvSpPr/>
          <p:nvPr/>
        </p:nvSpPr>
        <p:spPr>
          <a:xfrm>
            <a:off x="3767916" y="3843598"/>
            <a:ext cx="916836" cy="311402"/>
          </a:xfrm>
          <a:prstGeom prst="rightArrow">
            <a:avLst/>
          </a:prstGeom>
          <a:solidFill>
            <a:srgbClr val="17232A"/>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4684753" y="293469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ounded Rectangle 93"/>
          <p:cNvSpPr/>
          <p:nvPr/>
        </p:nvSpPr>
        <p:spPr>
          <a:xfrm>
            <a:off x="4684753" y="3632336"/>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891588" y="3808988"/>
            <a:ext cx="292100" cy="279400"/>
          </a:xfrm>
          <a:prstGeom prst="rect">
            <a:avLst/>
          </a:prstGeom>
        </p:spPr>
      </p:pic>
      <p:pic>
        <p:nvPicPr>
          <p:cNvPr id="96" name="Picture 95"/>
          <p:cNvPicPr>
            <a:picLocks noChangeAspect="1"/>
          </p:cNvPicPr>
          <p:nvPr/>
        </p:nvPicPr>
        <p:blipFill>
          <a:blip r:embed="rId3"/>
          <a:stretch>
            <a:fillRect/>
          </a:stretch>
        </p:blipFill>
        <p:spPr>
          <a:xfrm>
            <a:off x="4891588" y="3133074"/>
            <a:ext cx="292100" cy="279400"/>
          </a:xfrm>
          <a:prstGeom prst="rect">
            <a:avLst/>
          </a:prstGeom>
        </p:spPr>
      </p:pic>
      <p:pic>
        <p:nvPicPr>
          <p:cNvPr id="97" name="Picture 96"/>
          <p:cNvPicPr>
            <a:picLocks noChangeAspect="1"/>
          </p:cNvPicPr>
          <p:nvPr/>
        </p:nvPicPr>
        <p:blipFill>
          <a:blip r:embed="rId4"/>
          <a:stretch>
            <a:fillRect/>
          </a:stretch>
        </p:blipFill>
        <p:spPr>
          <a:xfrm>
            <a:off x="3463823" y="4186648"/>
            <a:ext cx="224186" cy="196846"/>
          </a:xfrm>
          <a:prstGeom prst="rect">
            <a:avLst/>
          </a:prstGeom>
        </p:spPr>
      </p:pic>
      <p:pic>
        <p:nvPicPr>
          <p:cNvPr id="103" name="Picture 102"/>
          <p:cNvPicPr>
            <a:picLocks noChangeAspect="1"/>
          </p:cNvPicPr>
          <p:nvPr/>
        </p:nvPicPr>
        <p:blipFill>
          <a:blip r:embed="rId4"/>
          <a:stretch>
            <a:fillRect/>
          </a:stretch>
        </p:blipFill>
        <p:spPr>
          <a:xfrm>
            <a:off x="3169414" y="3417611"/>
            <a:ext cx="224186" cy="196846"/>
          </a:xfrm>
          <a:prstGeom prst="rect">
            <a:avLst/>
          </a:prstGeom>
        </p:spPr>
      </p:pic>
      <p:pic>
        <p:nvPicPr>
          <p:cNvPr id="104" name="Picture 103"/>
          <p:cNvPicPr>
            <a:picLocks noChangeAspect="1"/>
          </p:cNvPicPr>
          <p:nvPr/>
        </p:nvPicPr>
        <p:blipFill>
          <a:blip r:embed="rId5"/>
          <a:stretch>
            <a:fillRect/>
          </a:stretch>
        </p:blipFill>
        <p:spPr>
          <a:xfrm>
            <a:off x="1999009" y="3084033"/>
            <a:ext cx="262462" cy="196846"/>
          </a:xfrm>
          <a:prstGeom prst="rect">
            <a:avLst/>
          </a:prstGeom>
        </p:spPr>
      </p:pic>
      <p:pic>
        <p:nvPicPr>
          <p:cNvPr id="106" name="Picture 105"/>
          <p:cNvPicPr>
            <a:picLocks noChangeAspect="1"/>
          </p:cNvPicPr>
          <p:nvPr/>
        </p:nvPicPr>
        <p:blipFill>
          <a:blip r:embed="rId5"/>
          <a:stretch>
            <a:fillRect/>
          </a:stretch>
        </p:blipFill>
        <p:spPr>
          <a:xfrm>
            <a:off x="2297005" y="3836373"/>
            <a:ext cx="262462" cy="196846"/>
          </a:xfrm>
          <a:prstGeom prst="rect">
            <a:avLst/>
          </a:prstGeom>
        </p:spPr>
      </p:pic>
      <p:sp>
        <p:nvSpPr>
          <p:cNvPr id="107" name="TextBox 106"/>
          <p:cNvSpPr txBox="1"/>
          <p:nvPr/>
        </p:nvSpPr>
        <p:spPr>
          <a:xfrm rot="16200000">
            <a:off x="985877" y="3420637"/>
            <a:ext cx="1120904" cy="307777"/>
          </a:xfrm>
          <a:prstGeom prst="rect">
            <a:avLst/>
          </a:prstGeom>
          <a:noFill/>
        </p:spPr>
        <p:txBody>
          <a:bodyPr wrap="square" rtlCol="0">
            <a:spAutoFit/>
          </a:bodyPr>
          <a:lstStyle/>
          <a:p>
            <a:r>
              <a:rPr lang="en-US" dirty="0" smtClean="0">
                <a:solidFill>
                  <a:schemeClr val="accent3"/>
                </a:solidFill>
              </a:rPr>
              <a:t>SHIPPING</a:t>
            </a:r>
            <a:endParaRPr lang="en-US" dirty="0">
              <a:solidFill>
                <a:schemeClr val="accent3"/>
              </a:solidFill>
            </a:endParaRPr>
          </a:p>
        </p:txBody>
      </p:sp>
      <p:sp>
        <p:nvSpPr>
          <p:cNvPr id="108" name="TextBox 107"/>
          <p:cNvSpPr txBox="1"/>
          <p:nvPr/>
        </p:nvSpPr>
        <p:spPr>
          <a:xfrm>
            <a:off x="5459018" y="3025344"/>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
        <p:nvSpPr>
          <p:cNvPr id="109" name="TextBox 108"/>
          <p:cNvSpPr txBox="1"/>
          <p:nvPr/>
        </p:nvSpPr>
        <p:spPr>
          <a:xfrm>
            <a:off x="5459018" y="3732692"/>
            <a:ext cx="1674966" cy="523220"/>
          </a:xfrm>
          <a:prstGeom prst="rect">
            <a:avLst/>
          </a:prstGeom>
          <a:noFill/>
        </p:spPr>
        <p:txBody>
          <a:bodyPr wrap="square" rtlCol="0">
            <a:spAutoFit/>
          </a:bodyPr>
          <a:lstStyle/>
          <a:p>
            <a:r>
              <a:rPr lang="en-US" dirty="0" smtClean="0">
                <a:solidFill>
                  <a:schemeClr val="bg1">
                    <a:lumMod val="85000"/>
                  </a:schemeClr>
                </a:solidFill>
              </a:rPr>
              <a:t>Production Release </a:t>
            </a:r>
          </a:p>
        </p:txBody>
      </p:sp>
    </p:spTree>
    <p:extLst>
      <p:ext uri="{BB962C8B-B14F-4D97-AF65-F5344CB8AC3E}">
        <p14:creationId xmlns:p14="http://schemas.microsoft.com/office/powerpoint/2010/main" val="35515964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Twelve </a:t>
            </a:r>
            <a:r>
              <a:rPr lang="en-US" sz="2800" b="1" i="1" u="sng" dirty="0">
                <a:solidFill>
                  <a:srgbClr val="FFFFFF"/>
                </a:solidFill>
              </a:rPr>
              <a:t>Factor Apps (http://12factor.net</a:t>
            </a:r>
            <a:r>
              <a:rPr lang="en-US" sz="2800" b="1" i="1" u="sng"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8983256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5" name="Right Arrow 24"/>
          <p:cNvSpPr/>
          <p:nvPr/>
        </p:nvSpPr>
        <p:spPr>
          <a:xfrm>
            <a:off x="3837672" y="1942324"/>
            <a:ext cx="1050792" cy="898361"/>
          </a:xfrm>
          <a:prstGeom prst="rightArrow">
            <a:avLst/>
          </a:prstGeom>
          <a:solidFill>
            <a:srgbClr val="17232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ed Rectangle 22"/>
          <p:cNvSpPr/>
          <p:nvPr/>
        </p:nvSpPr>
        <p:spPr>
          <a:xfrm>
            <a:off x="967855" y="955693"/>
            <a:ext cx="2927110" cy="3133108"/>
          </a:xfrm>
          <a:prstGeom prst="roundRect">
            <a:avLst/>
          </a:prstGeom>
          <a:solidFill>
            <a:srgbClr val="17232A"/>
          </a:solidFill>
          <a:ln w="19050" cmpd="sng">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5126010" y="1403724"/>
            <a:ext cx="2359362" cy="954556"/>
          </a:xfrm>
          <a:prstGeom prst="roundRect">
            <a:avLst/>
          </a:prstGeom>
          <a:solidFill>
            <a:srgbClr val="17232A"/>
          </a:solid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Twelve-Factor Apps</a:t>
            </a:r>
            <a:endParaRPr lang="en" sz="2400" dirty="0">
              <a:solidFill>
                <a:srgbClr val="33928A"/>
              </a:solidFill>
            </a:endParaRPr>
          </a:p>
        </p:txBody>
      </p:sp>
      <p:sp>
        <p:nvSpPr>
          <p:cNvPr id="3" name="Rectangle 2"/>
          <p:cNvSpPr/>
          <p:nvPr/>
        </p:nvSpPr>
        <p:spPr>
          <a:xfrm>
            <a:off x="1187038" y="965242"/>
            <a:ext cx="4923211" cy="3046988"/>
          </a:xfrm>
          <a:prstGeom prst="rect">
            <a:avLst/>
          </a:prstGeom>
        </p:spPr>
        <p:txBody>
          <a:bodyPr wrap="square">
            <a:spAutoFit/>
          </a:bodyPr>
          <a:lstStyle/>
          <a:p>
            <a:pPr marL="342900" indent="-342900">
              <a:buFont typeface="+mj-lt"/>
              <a:buAutoNum type="arabicPeriod"/>
            </a:pPr>
            <a:r>
              <a:rPr lang="en-US" sz="1600" dirty="0" smtClean="0">
                <a:solidFill>
                  <a:schemeClr val="bg1"/>
                </a:solidFill>
              </a:rPr>
              <a:t>Codebase</a:t>
            </a:r>
            <a:endParaRPr lang="en-US" sz="1600" dirty="0">
              <a:solidFill>
                <a:schemeClr val="bg1"/>
              </a:solidFill>
            </a:endParaRPr>
          </a:p>
          <a:p>
            <a:pPr marL="342900" indent="-342900">
              <a:buFont typeface="+mj-lt"/>
              <a:buAutoNum type="arabicPeriod"/>
            </a:pPr>
            <a:r>
              <a:rPr lang="en-US" sz="1600" dirty="0" smtClean="0">
                <a:solidFill>
                  <a:schemeClr val="bg1"/>
                </a:solidFill>
              </a:rPr>
              <a:t>Dependencies</a:t>
            </a:r>
          </a:p>
          <a:p>
            <a:pPr marL="342900" indent="-342900">
              <a:buFont typeface="+mj-lt"/>
              <a:buAutoNum type="arabicPeriod"/>
            </a:pPr>
            <a:r>
              <a:rPr lang="en-US" sz="1600" dirty="0" smtClean="0">
                <a:solidFill>
                  <a:schemeClr val="bg1"/>
                </a:solidFill>
              </a:rPr>
              <a:t>Configuration</a:t>
            </a:r>
          </a:p>
          <a:p>
            <a:pPr marL="342900" indent="-342900">
              <a:buFont typeface="+mj-lt"/>
              <a:buAutoNum type="arabicPeriod"/>
            </a:pPr>
            <a:r>
              <a:rPr lang="en-US" sz="1600" dirty="0" smtClean="0">
                <a:solidFill>
                  <a:schemeClr val="bg1"/>
                </a:solidFill>
              </a:rPr>
              <a:t>Backing Services</a:t>
            </a:r>
            <a:endParaRPr lang="en-US" sz="1600" dirty="0">
              <a:solidFill>
                <a:schemeClr val="bg1"/>
              </a:solidFill>
            </a:endParaRPr>
          </a:p>
          <a:p>
            <a:pPr marL="342900" indent="-342900">
              <a:buFont typeface="+mj-lt"/>
              <a:buAutoNum type="arabicPeriod"/>
            </a:pPr>
            <a:r>
              <a:rPr lang="en-US" sz="1600" dirty="0" smtClean="0">
                <a:solidFill>
                  <a:schemeClr val="bg1"/>
                </a:solidFill>
              </a:rPr>
              <a:t>Build</a:t>
            </a:r>
            <a:r>
              <a:rPr lang="en-US" sz="1600" dirty="0">
                <a:solidFill>
                  <a:schemeClr val="bg1"/>
                </a:solidFill>
              </a:rPr>
              <a:t>, release, </a:t>
            </a:r>
            <a:r>
              <a:rPr lang="en-US" sz="1600" dirty="0" smtClean="0">
                <a:solidFill>
                  <a:schemeClr val="bg1"/>
                </a:solidFill>
              </a:rPr>
              <a:t>run</a:t>
            </a:r>
            <a:endParaRPr lang="en-US" sz="1600" dirty="0">
              <a:solidFill>
                <a:schemeClr val="bg1"/>
              </a:solidFill>
            </a:endParaRPr>
          </a:p>
          <a:p>
            <a:pPr marL="342900" indent="-342900">
              <a:buFont typeface="+mj-lt"/>
              <a:buAutoNum type="arabicPeriod"/>
            </a:pPr>
            <a:r>
              <a:rPr lang="en-US" sz="1600" dirty="0" smtClean="0">
                <a:solidFill>
                  <a:schemeClr val="bg1"/>
                </a:solidFill>
              </a:rPr>
              <a:t>Processes</a:t>
            </a:r>
            <a:endParaRPr lang="en-US" sz="1600" dirty="0">
              <a:solidFill>
                <a:schemeClr val="bg1"/>
              </a:solidFill>
            </a:endParaRPr>
          </a:p>
          <a:p>
            <a:pPr marL="342900" indent="-342900">
              <a:buFont typeface="+mj-lt"/>
              <a:buAutoNum type="arabicPeriod"/>
            </a:pPr>
            <a:r>
              <a:rPr lang="en-US" sz="1600" dirty="0" smtClean="0">
                <a:solidFill>
                  <a:schemeClr val="bg1"/>
                </a:solidFill>
              </a:rPr>
              <a:t>Port binding</a:t>
            </a:r>
          </a:p>
          <a:p>
            <a:pPr marL="342900" indent="-342900">
              <a:buFont typeface="+mj-lt"/>
              <a:buAutoNum type="arabicPeriod"/>
            </a:pPr>
            <a:r>
              <a:rPr lang="en-US" sz="1600" dirty="0" smtClean="0">
                <a:solidFill>
                  <a:schemeClr val="bg1"/>
                </a:solidFill>
              </a:rPr>
              <a:t>Concurrency</a:t>
            </a:r>
          </a:p>
          <a:p>
            <a:pPr marL="342900" indent="-342900">
              <a:buFont typeface="+mj-lt"/>
              <a:buAutoNum type="arabicPeriod"/>
            </a:pPr>
            <a:r>
              <a:rPr lang="en-US" sz="1600" dirty="0" smtClean="0">
                <a:solidFill>
                  <a:schemeClr val="bg1"/>
                </a:solidFill>
              </a:rPr>
              <a:t>Disposability</a:t>
            </a:r>
          </a:p>
          <a:p>
            <a:pPr marL="342900" indent="-342900">
              <a:buFont typeface="+mj-lt"/>
              <a:buAutoNum type="arabicPeriod"/>
            </a:pPr>
            <a:r>
              <a:rPr lang="en-US" sz="1600" dirty="0" err="1" smtClean="0">
                <a:solidFill>
                  <a:schemeClr val="bg1"/>
                </a:solidFill>
              </a:rPr>
              <a:t>Dev</a:t>
            </a:r>
            <a:r>
              <a:rPr lang="en-US" sz="1600" dirty="0">
                <a:solidFill>
                  <a:schemeClr val="bg1"/>
                </a:solidFill>
              </a:rPr>
              <a:t>/prod </a:t>
            </a:r>
            <a:r>
              <a:rPr lang="en-US" sz="1600" dirty="0" smtClean="0">
                <a:solidFill>
                  <a:schemeClr val="bg1"/>
                </a:solidFill>
              </a:rPr>
              <a:t>parity</a:t>
            </a:r>
          </a:p>
          <a:p>
            <a:pPr marL="342900" indent="-342900">
              <a:buFont typeface="+mj-lt"/>
              <a:buAutoNum type="arabicPeriod"/>
            </a:pPr>
            <a:r>
              <a:rPr lang="en-US" sz="1600" dirty="0" smtClean="0">
                <a:solidFill>
                  <a:schemeClr val="bg1"/>
                </a:solidFill>
              </a:rPr>
              <a:t>Logs</a:t>
            </a:r>
          </a:p>
          <a:p>
            <a:pPr marL="342900" indent="-342900">
              <a:buFont typeface="+mj-lt"/>
              <a:buAutoNum type="arabicPeriod"/>
            </a:pPr>
            <a:r>
              <a:rPr lang="en-US" sz="1600" dirty="0" smtClean="0">
                <a:solidFill>
                  <a:schemeClr val="bg1"/>
                </a:solidFill>
              </a:rPr>
              <a:t>Admin processes</a:t>
            </a:r>
            <a:endParaRPr lang="en-US" sz="1600" dirty="0">
              <a:solidFill>
                <a:schemeClr val="bg1"/>
              </a:solidFill>
            </a:endParaRPr>
          </a:p>
        </p:txBody>
      </p:sp>
      <p:sp>
        <p:nvSpPr>
          <p:cNvPr id="8" name="Rectangle 7"/>
          <p:cNvSpPr/>
          <p:nvPr/>
        </p:nvSpPr>
        <p:spPr>
          <a:xfrm>
            <a:off x="4963052" y="2391505"/>
            <a:ext cx="2788200" cy="97526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b="1" dirty="0" smtClean="0"/>
              <a:t>Cloud Platform</a:t>
            </a:r>
            <a:endParaRPr lang="en-US" b="1" dirty="0"/>
          </a:p>
        </p:txBody>
      </p:sp>
      <p:sp>
        <p:nvSpPr>
          <p:cNvPr id="13" name="Rounded Rectangle 12"/>
          <p:cNvSpPr/>
          <p:nvPr/>
        </p:nvSpPr>
        <p:spPr>
          <a:xfrm>
            <a:off x="5089058"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5324540" y="1890121"/>
            <a:ext cx="292100" cy="279400"/>
          </a:xfrm>
          <a:prstGeom prst="rect">
            <a:avLst/>
          </a:prstGeom>
        </p:spPr>
      </p:pic>
      <p:sp>
        <p:nvSpPr>
          <p:cNvPr id="15" name="Rounded Rectangle 14"/>
          <p:cNvSpPr/>
          <p:nvPr/>
        </p:nvSpPr>
        <p:spPr>
          <a:xfrm>
            <a:off x="5923065" y="1709260"/>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stretch>
            <a:fillRect/>
          </a:stretch>
        </p:blipFill>
        <p:spPr>
          <a:xfrm>
            <a:off x="6158547" y="1890121"/>
            <a:ext cx="292100" cy="279400"/>
          </a:xfrm>
          <a:prstGeom prst="rect">
            <a:avLst/>
          </a:prstGeom>
        </p:spPr>
      </p:pic>
      <p:sp>
        <p:nvSpPr>
          <p:cNvPr id="17" name="Rounded Rectangle 16"/>
          <p:cNvSpPr/>
          <p:nvPr/>
        </p:nvSpPr>
        <p:spPr>
          <a:xfrm>
            <a:off x="6765612" y="1707015"/>
            <a:ext cx="753061" cy="639831"/>
          </a:xfrm>
          <a:prstGeom prst="round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7001094" y="1887876"/>
            <a:ext cx="292100" cy="279400"/>
          </a:xfrm>
          <a:prstGeom prst="rect">
            <a:avLst/>
          </a:prstGeom>
        </p:spPr>
      </p:pic>
      <p:sp>
        <p:nvSpPr>
          <p:cNvPr id="20" name="Rectangle 19"/>
          <p:cNvSpPr/>
          <p:nvPr/>
        </p:nvSpPr>
        <p:spPr>
          <a:xfrm>
            <a:off x="5878103" y="1401483"/>
            <a:ext cx="673569" cy="307777"/>
          </a:xfrm>
          <a:prstGeom prst="rect">
            <a:avLst/>
          </a:prstGeom>
        </p:spPr>
        <p:txBody>
          <a:bodyPr wrap="none">
            <a:spAutoFit/>
          </a:bodyPr>
          <a:lstStyle/>
          <a:p>
            <a:r>
              <a:rPr lang="en-US" b="1" dirty="0" smtClean="0">
                <a:solidFill>
                  <a:schemeClr val="bg1"/>
                </a:solidFill>
              </a:rPr>
              <a:t>APPS</a:t>
            </a:r>
            <a:endParaRPr lang="en-US" dirty="0">
              <a:solidFill>
                <a:schemeClr val="bg1"/>
              </a:solidFill>
            </a:endParaRPr>
          </a:p>
        </p:txBody>
      </p:sp>
      <p:sp>
        <p:nvSpPr>
          <p:cNvPr id="28" name="Rectangle 27"/>
          <p:cNvSpPr/>
          <p:nvPr/>
        </p:nvSpPr>
        <p:spPr>
          <a:xfrm>
            <a:off x="366712" y="4245262"/>
            <a:ext cx="4980851" cy="307777"/>
          </a:xfrm>
          <a:prstGeom prst="rect">
            <a:avLst/>
          </a:prstGeom>
        </p:spPr>
        <p:txBody>
          <a:bodyPr wrap="none">
            <a:spAutoFit/>
          </a:bodyPr>
          <a:lstStyle/>
          <a:p>
            <a:r>
              <a:rPr lang="en-US" dirty="0" smtClean="0">
                <a:solidFill>
                  <a:schemeClr val="bg2"/>
                </a:solidFill>
              </a:rPr>
              <a:t>Architectural </a:t>
            </a:r>
            <a:r>
              <a:rPr lang="en-US" dirty="0">
                <a:solidFill>
                  <a:schemeClr val="bg2"/>
                </a:solidFill>
              </a:rPr>
              <a:t>and </a:t>
            </a:r>
            <a:r>
              <a:rPr lang="en-US" dirty="0" smtClean="0">
                <a:solidFill>
                  <a:schemeClr val="bg2"/>
                </a:solidFill>
              </a:rPr>
              <a:t>development practices – http://12factor.net</a:t>
            </a:r>
          </a:p>
        </p:txBody>
      </p:sp>
      <p:sp>
        <p:nvSpPr>
          <p:cNvPr id="29" name="Rectangle 28"/>
          <p:cNvSpPr/>
          <p:nvPr/>
        </p:nvSpPr>
        <p:spPr>
          <a:xfrm>
            <a:off x="3894965" y="2208969"/>
            <a:ext cx="825867" cy="307777"/>
          </a:xfrm>
          <a:prstGeom prst="rect">
            <a:avLst/>
          </a:prstGeom>
        </p:spPr>
        <p:txBody>
          <a:bodyPr wrap="none">
            <a:spAutoFit/>
          </a:bodyPr>
          <a:lstStyle/>
          <a:p>
            <a:r>
              <a:rPr lang="en-US" dirty="0" smtClean="0">
                <a:solidFill>
                  <a:schemeClr val="bg1"/>
                </a:solidFill>
              </a:rPr>
              <a:t>contract</a:t>
            </a:r>
            <a:endParaRPr lang="en-US" dirty="0"/>
          </a:p>
        </p:txBody>
      </p:sp>
    </p:spTree>
    <p:extLst>
      <p:ext uri="{BB962C8B-B14F-4D97-AF65-F5344CB8AC3E}">
        <p14:creationId xmlns:p14="http://schemas.microsoft.com/office/powerpoint/2010/main" val="1141193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6" y="922337"/>
            <a:ext cx="8664149"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i="1"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42614704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 Definition</a:t>
            </a:r>
            <a:endParaRPr lang="en" sz="2400" dirty="0">
              <a:solidFill>
                <a:schemeClr val="accent1"/>
              </a:solidFill>
            </a:endParaRPr>
          </a:p>
        </p:txBody>
      </p:sp>
      <p:sp>
        <p:nvSpPr>
          <p:cNvPr id="5" name="Shape 243"/>
          <p:cNvSpPr/>
          <p:nvPr/>
        </p:nvSpPr>
        <p:spPr>
          <a:xfrm>
            <a:off x="627174" y="2000108"/>
            <a:ext cx="7899645" cy="133604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ormAutofit/>
          </a:bodyPr>
          <a:lstStyle>
            <a:lvl1pPr>
              <a:defRPr sz="3600" b="1" i="1">
                <a:latin typeface="Avenir Next Regular"/>
                <a:ea typeface="Avenir Next Regular"/>
                <a:cs typeface="Avenir Next Regular"/>
                <a:sym typeface="Avenir Next Regular"/>
              </a:defRPr>
            </a:lvl1pPr>
          </a:lstStyle>
          <a:p>
            <a:pPr lvl="0">
              <a:defRPr sz="1800" b="0" i="0">
                <a:solidFill>
                  <a:srgbClr val="000000"/>
                </a:solidFill>
                <a:uFillTx/>
              </a:defRPr>
            </a:pPr>
            <a:r>
              <a:rPr lang="en-US" sz="3600" dirty="0" smtClean="0">
                <a:solidFill>
                  <a:schemeClr val="bg1"/>
                </a:solidFill>
                <a:uFill>
                  <a:solidFill>
                    <a:srgbClr val="4D4D4D"/>
                  </a:solidFill>
                </a:uFill>
                <a:latin typeface="Avenir Next Demi Bold Italic"/>
                <a:cs typeface="Avenir Next Demi Bold Italic"/>
              </a:rPr>
              <a:t>“ </a:t>
            </a:r>
            <a:r>
              <a:rPr sz="3600" dirty="0" smtClean="0">
                <a:solidFill>
                  <a:schemeClr val="bg1"/>
                </a:solidFill>
                <a:uFill>
                  <a:solidFill>
                    <a:srgbClr val="4D4D4D"/>
                  </a:solidFill>
                </a:uFill>
                <a:latin typeface="Avenir Next Demi Bold Italic"/>
                <a:cs typeface="Avenir Next Demi Bold Italic"/>
              </a:rPr>
              <a:t>Loosely </a:t>
            </a:r>
            <a:r>
              <a:rPr sz="3600" dirty="0">
                <a:solidFill>
                  <a:schemeClr val="bg1"/>
                </a:solidFill>
                <a:uFill>
                  <a:solidFill>
                    <a:srgbClr val="4D4D4D"/>
                  </a:solidFill>
                </a:uFill>
                <a:latin typeface="Avenir Next Demi Bold Italic"/>
                <a:cs typeface="Avenir Next Demi Bold Italic"/>
              </a:rPr>
              <a:t>coupled service oriented architecture with bounded </a:t>
            </a:r>
            <a:r>
              <a:rPr sz="3600" dirty="0" smtClean="0">
                <a:solidFill>
                  <a:schemeClr val="bg1"/>
                </a:solidFill>
                <a:uFill>
                  <a:solidFill>
                    <a:srgbClr val="4D4D4D"/>
                  </a:solidFill>
                </a:uFill>
                <a:latin typeface="Avenir Next Demi Bold Italic"/>
                <a:cs typeface="Avenir Next Demi Bold Italic"/>
              </a:rPr>
              <a:t>contexts</a:t>
            </a:r>
            <a:r>
              <a:rPr lang="en-US" sz="3600" dirty="0" smtClean="0">
                <a:solidFill>
                  <a:schemeClr val="bg1"/>
                </a:solidFill>
                <a:uFill>
                  <a:solidFill>
                    <a:srgbClr val="4D4D4D"/>
                  </a:solidFill>
                </a:uFill>
                <a:latin typeface="Avenir Next Demi Bold Italic"/>
                <a:cs typeface="Avenir Next Demi Bold Italic"/>
              </a:rPr>
              <a:t>"</a:t>
            </a:r>
            <a:endParaRPr sz="3600" dirty="0">
              <a:solidFill>
                <a:schemeClr val="bg1"/>
              </a:solidFill>
              <a:uFill>
                <a:solidFill>
                  <a:srgbClr val="4D4D4D"/>
                </a:solidFill>
              </a:uFill>
              <a:latin typeface="Avenir Next Demi Bold Italic"/>
              <a:cs typeface="Avenir Next Demi Bold Italic"/>
            </a:endParaRPr>
          </a:p>
        </p:txBody>
      </p:sp>
      <p:sp>
        <p:nvSpPr>
          <p:cNvPr id="6" name="Shape 244"/>
          <p:cNvSpPr/>
          <p:nvPr/>
        </p:nvSpPr>
        <p:spPr>
          <a:xfrm rot="10800000" flipH="1">
            <a:off x="874689" y="1743937"/>
            <a:ext cx="3575337" cy="884978"/>
          </a:xfrm>
          <a:custGeom>
            <a:avLst/>
            <a:gdLst/>
            <a:ahLst/>
            <a:cxnLst>
              <a:cxn ang="0">
                <a:pos x="wd2" y="hd2"/>
              </a:cxn>
              <a:cxn ang="5400000">
                <a:pos x="wd2" y="hd2"/>
              </a:cxn>
              <a:cxn ang="10800000">
                <a:pos x="wd2" y="hd2"/>
              </a:cxn>
              <a:cxn ang="16200000">
                <a:pos x="wd2" y="hd2"/>
              </a:cxn>
            </a:cxnLst>
            <a:rect l="0" t="0" r="r" b="b"/>
            <a:pathLst>
              <a:path w="21600" h="21600" extrusionOk="0">
                <a:moveTo>
                  <a:pt x="1840" y="0"/>
                </a:moveTo>
                <a:cubicBezTo>
                  <a:pt x="824" y="0"/>
                  <a:pt x="0" y="2822"/>
                  <a:pt x="0" y="6300"/>
                </a:cubicBezTo>
                <a:lnTo>
                  <a:pt x="0" y="8984"/>
                </a:lnTo>
                <a:cubicBezTo>
                  <a:pt x="0" y="12462"/>
                  <a:pt x="824" y="15276"/>
                  <a:pt x="1840" y="15276"/>
                </a:cubicBezTo>
                <a:lnTo>
                  <a:pt x="4547" y="15276"/>
                </a:lnTo>
                <a:lnTo>
                  <a:pt x="1432" y="21600"/>
                </a:lnTo>
                <a:lnTo>
                  <a:pt x="7709" y="15276"/>
                </a:lnTo>
                <a:lnTo>
                  <a:pt x="19760" y="15276"/>
                </a:lnTo>
                <a:cubicBezTo>
                  <a:pt x="20776" y="15276"/>
                  <a:pt x="21600" y="12462"/>
                  <a:pt x="21600" y="8984"/>
                </a:cubicBezTo>
                <a:lnTo>
                  <a:pt x="21600" y="6300"/>
                </a:lnTo>
                <a:cubicBezTo>
                  <a:pt x="21600" y="2822"/>
                  <a:pt x="20776" y="0"/>
                  <a:pt x="19760" y="0"/>
                </a:cubicBezTo>
                <a:lnTo>
                  <a:pt x="1840" y="0"/>
                </a:lnTo>
                <a:close/>
              </a:path>
            </a:pathLst>
          </a:custGeom>
          <a:ln w="25400">
            <a:solidFill>
              <a:srgbClr val="F9A737"/>
            </a:solidFill>
            <a:round/>
          </a:ln>
        </p:spPr>
        <p:txBody>
          <a:bodyPr lIns="0" tIns="0" rIns="0" bIns="0" anchor="ctr"/>
          <a:lstStyle/>
          <a:p>
            <a:pPr lvl="0"/>
            <a:endParaRPr>
              <a:solidFill>
                <a:schemeClr val="bg1"/>
              </a:solidFill>
            </a:endParaRPr>
          </a:p>
        </p:txBody>
      </p:sp>
      <p:sp>
        <p:nvSpPr>
          <p:cNvPr id="7" name="Shape 245"/>
          <p:cNvSpPr/>
          <p:nvPr/>
        </p:nvSpPr>
        <p:spPr>
          <a:xfrm flipH="1">
            <a:off x="4244978" y="2529363"/>
            <a:ext cx="4241629" cy="895911"/>
          </a:xfrm>
          <a:custGeom>
            <a:avLst/>
            <a:gdLst/>
            <a:ahLst/>
            <a:cxnLst>
              <a:cxn ang="0">
                <a:pos x="wd2" y="hd2"/>
              </a:cxn>
              <a:cxn ang="5400000">
                <a:pos x="wd2" y="hd2"/>
              </a:cxn>
              <a:cxn ang="10800000">
                <a:pos x="wd2" y="hd2"/>
              </a:cxn>
              <a:cxn ang="16200000">
                <a:pos x="wd2" y="hd2"/>
              </a:cxn>
            </a:cxnLst>
            <a:rect l="0" t="0" r="r" b="b"/>
            <a:pathLst>
              <a:path w="21600" h="21600" extrusionOk="0">
                <a:moveTo>
                  <a:pt x="1786" y="0"/>
                </a:moveTo>
                <a:cubicBezTo>
                  <a:pt x="799" y="0"/>
                  <a:pt x="0" y="3106"/>
                  <a:pt x="0" y="6941"/>
                </a:cubicBezTo>
                <a:lnTo>
                  <a:pt x="0" y="10276"/>
                </a:lnTo>
                <a:cubicBezTo>
                  <a:pt x="0" y="14112"/>
                  <a:pt x="799" y="17226"/>
                  <a:pt x="1786" y="17226"/>
                </a:cubicBezTo>
                <a:lnTo>
                  <a:pt x="5113" y="17226"/>
                </a:lnTo>
                <a:lnTo>
                  <a:pt x="3603" y="21600"/>
                </a:lnTo>
                <a:lnTo>
                  <a:pt x="8414" y="17226"/>
                </a:lnTo>
                <a:lnTo>
                  <a:pt x="19812" y="17226"/>
                </a:lnTo>
                <a:cubicBezTo>
                  <a:pt x="20799" y="17226"/>
                  <a:pt x="21600" y="14112"/>
                  <a:pt x="21600" y="10276"/>
                </a:cubicBezTo>
                <a:lnTo>
                  <a:pt x="21600" y="6941"/>
                </a:lnTo>
                <a:cubicBezTo>
                  <a:pt x="21600" y="3106"/>
                  <a:pt x="20799" y="0"/>
                  <a:pt x="19812" y="0"/>
                </a:cubicBezTo>
                <a:lnTo>
                  <a:pt x="1786" y="0"/>
                </a:lnTo>
                <a:close/>
              </a:path>
            </a:pathLst>
          </a:custGeom>
          <a:ln w="25400">
            <a:solidFill>
              <a:srgbClr val="33928A"/>
            </a:solidFill>
            <a:round/>
          </a:ln>
        </p:spPr>
        <p:txBody>
          <a:bodyPr lIns="0" tIns="0" rIns="0" bIns="0" anchor="ctr"/>
          <a:lstStyle/>
          <a:p>
            <a:pPr lvl="0"/>
            <a:endParaRPr>
              <a:solidFill>
                <a:schemeClr val="bg1"/>
              </a:solidFill>
            </a:endParaRPr>
          </a:p>
        </p:txBody>
      </p:sp>
      <p:sp>
        <p:nvSpPr>
          <p:cNvPr id="8" name="Shape 246"/>
          <p:cNvSpPr/>
          <p:nvPr/>
        </p:nvSpPr>
        <p:spPr>
          <a:xfrm>
            <a:off x="159045" y="1102615"/>
            <a:ext cx="4674677" cy="430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every service has to be updated in concert, it’s not loosely coupled!</a:t>
            </a:r>
          </a:p>
        </p:txBody>
      </p:sp>
      <p:sp>
        <p:nvSpPr>
          <p:cNvPr id="9" name="Shape 247"/>
          <p:cNvSpPr/>
          <p:nvPr/>
        </p:nvSpPr>
        <p:spPr>
          <a:xfrm>
            <a:off x="4450026" y="3469307"/>
            <a:ext cx="4636824" cy="43088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chemeClr val="bg1"/>
                </a:solidFill>
                <a:uFill>
                  <a:solidFill>
                    <a:srgbClr val="4D4D4D"/>
                  </a:solidFill>
                </a:uFill>
              </a:rPr>
              <a:t>If you have to know about surrounding services you don’t have a bounded context.</a:t>
            </a:r>
          </a:p>
        </p:txBody>
      </p:sp>
      <p:sp>
        <p:nvSpPr>
          <p:cNvPr id="11" name="Shape 247"/>
          <p:cNvSpPr/>
          <p:nvPr/>
        </p:nvSpPr>
        <p:spPr>
          <a:xfrm>
            <a:off x="5158506" y="4128572"/>
            <a:ext cx="3618705"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lang="en-US" sz="2400" dirty="0" smtClean="0">
                <a:solidFill>
                  <a:srgbClr val="FFFFFF"/>
                </a:solidFill>
                <a:uFill>
                  <a:solidFill>
                    <a:srgbClr val="4D4D4D"/>
                  </a:solidFill>
                </a:uFill>
              </a:rPr>
              <a:t>- Adrian Cockcroft</a:t>
            </a:r>
            <a:endParaRPr sz="2400" dirty="0">
              <a:solidFill>
                <a:srgbClr val="FFFFFF"/>
              </a:solidFill>
              <a:uFill>
                <a:solidFill>
                  <a:srgbClr val="4D4D4D"/>
                </a:solidFill>
              </a:uFill>
            </a:endParaRPr>
          </a:p>
        </p:txBody>
      </p:sp>
    </p:spTree>
    <p:extLst>
      <p:ext uri="{BB962C8B-B14F-4D97-AF65-F5344CB8AC3E}">
        <p14:creationId xmlns:p14="http://schemas.microsoft.com/office/powerpoint/2010/main" val="27193486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chemeClr val="accent1"/>
                </a:solidFill>
              </a:rPr>
              <a:t>Microservices are </a:t>
            </a:r>
            <a:r>
              <a:rPr lang="en-US" sz="3200" u="sng" dirty="0" smtClean="0">
                <a:solidFill>
                  <a:schemeClr val="accent1"/>
                </a:solidFill>
              </a:rPr>
              <a:t>NOT</a:t>
            </a:r>
            <a:endParaRPr lang="en" sz="2400" u="sng" dirty="0">
              <a:solidFill>
                <a:schemeClr val="accent1"/>
              </a:solidFill>
            </a:endParaRPr>
          </a:p>
        </p:txBody>
      </p:sp>
      <p:grpSp>
        <p:nvGrpSpPr>
          <p:cNvPr id="10" name="Group 267"/>
          <p:cNvGrpSpPr/>
          <p:nvPr/>
        </p:nvGrpSpPr>
        <p:grpSpPr>
          <a:xfrm>
            <a:off x="807503" y="1056820"/>
            <a:ext cx="2634269" cy="1649677"/>
            <a:chOff x="0" y="-332741"/>
            <a:chExt cx="2634268" cy="1649675"/>
          </a:xfrm>
        </p:grpSpPr>
        <p:grpSp>
          <p:nvGrpSpPr>
            <p:cNvPr id="11" name="Group 265"/>
            <p:cNvGrpSpPr/>
            <p:nvPr/>
          </p:nvGrpSpPr>
          <p:grpSpPr>
            <a:xfrm>
              <a:off x="0" y="0"/>
              <a:ext cx="2634268" cy="1316934"/>
              <a:chOff x="0" y="0"/>
              <a:chExt cx="2634267" cy="1316933"/>
            </a:xfrm>
          </p:grpSpPr>
          <p:sp>
            <p:nvSpPr>
              <p:cNvPr id="13" name="Shape 257"/>
              <p:cNvSpPr/>
              <p:nvPr/>
            </p:nvSpPr>
            <p:spPr>
              <a:xfrm>
                <a:off x="0" y="0"/>
                <a:ext cx="2634268" cy="1316934"/>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14" name="Group 264"/>
              <p:cNvGrpSpPr/>
              <p:nvPr/>
            </p:nvGrpSpPr>
            <p:grpSpPr>
              <a:xfrm>
                <a:off x="53089" y="61726"/>
                <a:ext cx="2528090" cy="1193482"/>
                <a:chOff x="0" y="0"/>
                <a:chExt cx="2528088" cy="1193481"/>
              </a:xfrm>
            </p:grpSpPr>
            <p:sp>
              <p:nvSpPr>
                <p:cNvPr id="15" name="Shape 258"/>
                <p:cNvSpPr/>
                <p:nvPr/>
              </p:nvSpPr>
              <p:spPr>
                <a:xfrm>
                  <a:off x="0" y="825909"/>
                  <a:ext cx="2520491" cy="367573"/>
                </a:xfrm>
                <a:prstGeom prst="roundRect">
                  <a:avLst>
                    <a:gd name="adj" fmla="val 20000"/>
                  </a:avLst>
                </a:prstGeom>
                <a:solidFill>
                  <a:srgbClr val="006D6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Data Access</a:t>
                  </a:r>
                </a:p>
              </p:txBody>
            </p:sp>
            <p:sp>
              <p:nvSpPr>
                <p:cNvPr id="16" name="Shape 259"/>
                <p:cNvSpPr/>
                <p:nvPr/>
              </p:nvSpPr>
              <p:spPr>
                <a:xfrm>
                  <a:off x="3380" y="408483"/>
                  <a:ext cx="1663881"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sp>
              <p:nvSpPr>
                <p:cNvPr id="17" name="Shape 260"/>
                <p:cNvSpPr/>
                <p:nvPr/>
              </p:nvSpPr>
              <p:spPr>
                <a:xfrm>
                  <a:off x="20902"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HTML</a:t>
                  </a:r>
                </a:p>
              </p:txBody>
            </p:sp>
            <p:sp>
              <p:nvSpPr>
                <p:cNvPr id="18" name="Shape 261"/>
                <p:cNvSpPr/>
                <p:nvPr/>
              </p:nvSpPr>
              <p:spPr>
                <a:xfrm>
                  <a:off x="870166" y="0"/>
                  <a:ext cx="808659" cy="367572"/>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1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100">
                      <a:solidFill>
                        <a:srgbClr val="FFFFFF"/>
                      </a:solidFill>
                    </a:rPr>
                    <a:t>JavaScript</a:t>
                  </a:r>
                </a:p>
              </p:txBody>
            </p:sp>
            <p:sp>
              <p:nvSpPr>
                <p:cNvPr id="19" name="Shape 262"/>
                <p:cNvSpPr/>
                <p:nvPr/>
              </p:nvSpPr>
              <p:spPr>
                <a:xfrm>
                  <a:off x="1719431" y="5307"/>
                  <a:ext cx="808658" cy="367573"/>
                </a:xfrm>
                <a:prstGeom prst="roundRect">
                  <a:avLst>
                    <a:gd name="adj" fmla="val 20000"/>
                  </a:avLst>
                </a:prstGeom>
                <a:solidFill>
                  <a:srgbClr val="A7A7A7"/>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dirty="0">
                      <a:solidFill>
                        <a:srgbClr val="FFFFFF"/>
                      </a:solidFill>
                    </a:rPr>
                    <a:t>MVC</a:t>
                  </a:r>
                </a:p>
              </p:txBody>
            </p:sp>
            <p:sp>
              <p:nvSpPr>
                <p:cNvPr id="20" name="Shape 263"/>
                <p:cNvSpPr/>
                <p:nvPr/>
              </p:nvSpPr>
              <p:spPr>
                <a:xfrm>
                  <a:off x="1719431" y="408483"/>
                  <a:ext cx="808658" cy="367573"/>
                </a:xfrm>
                <a:prstGeom prst="roundRect">
                  <a:avLst>
                    <a:gd name="adj" fmla="val 20000"/>
                  </a:avLst>
                </a:prstGeom>
                <a:solidFill>
                  <a:srgbClr val="E8A43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sz="12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200">
                      <a:solidFill>
                        <a:srgbClr val="FFFFFF"/>
                      </a:solidFill>
                    </a:rPr>
                    <a:t>Service</a:t>
                  </a:r>
                </a:p>
              </p:txBody>
            </p:sp>
          </p:grpSp>
        </p:grpSp>
        <p:sp>
          <p:nvSpPr>
            <p:cNvPr id="12" name="Shape 266"/>
            <p:cNvSpPr/>
            <p:nvPr/>
          </p:nvSpPr>
          <p:spPr>
            <a:xfrm>
              <a:off x="307870" y="-332741"/>
              <a:ext cx="1876835" cy="215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chemeClr val="bg1"/>
                  </a:solidFill>
                  <a:uFill>
                    <a:solidFill>
                      <a:srgbClr val="4D4D4D"/>
                    </a:solidFill>
                  </a:uFill>
                </a:rPr>
                <a:t>Monolithic Application</a:t>
              </a:r>
            </a:p>
          </p:txBody>
        </p:sp>
      </p:grpSp>
      <p:sp>
        <p:nvSpPr>
          <p:cNvPr id="21" name="Shape 270"/>
          <p:cNvSpPr/>
          <p:nvPr/>
        </p:nvSpPr>
        <p:spPr>
          <a:xfrm>
            <a:off x="2090425" y="2745032"/>
            <a:ext cx="0" cy="29925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22" name="Picture 21"/>
          <p:cNvPicPr>
            <a:picLocks noChangeAspect="1"/>
          </p:cNvPicPr>
          <p:nvPr/>
        </p:nvPicPr>
        <p:blipFill>
          <a:blip r:embed="rId3"/>
          <a:stretch>
            <a:fillRect/>
          </a:stretch>
        </p:blipFill>
        <p:spPr>
          <a:xfrm>
            <a:off x="5793307" y="3451771"/>
            <a:ext cx="474025" cy="448898"/>
          </a:xfrm>
          <a:prstGeom prst="rect">
            <a:avLst/>
          </a:prstGeom>
        </p:spPr>
      </p:pic>
      <p:sp>
        <p:nvSpPr>
          <p:cNvPr id="23" name="Shape 276"/>
          <p:cNvSpPr/>
          <p:nvPr/>
        </p:nvSpPr>
        <p:spPr>
          <a:xfrm>
            <a:off x="5676311" y="1753980"/>
            <a:ext cx="2873680" cy="697822"/>
          </a:xfrm>
          <a:prstGeom prst="roundRect">
            <a:avLst>
              <a:gd name="adj" fmla="val 20000"/>
            </a:avLst>
          </a:prstGeom>
          <a:solidFill>
            <a:srgbClr val="006D6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uFillTx/>
                <a:latin typeface="Avenir Next Regular"/>
                <a:ea typeface="Avenir Next Regular"/>
                <a:cs typeface="Avenir Next Regular"/>
                <a:sym typeface="Avenir Next Regular"/>
              </a:defRPr>
            </a:lvl1pPr>
          </a:lstStyle>
          <a:p>
            <a:pPr lvl="0">
              <a:defRPr>
                <a:solidFill>
                  <a:srgbClr val="000000"/>
                </a:solidFill>
              </a:defRPr>
            </a:pPr>
            <a:r>
              <a:rPr>
                <a:solidFill>
                  <a:srgbClr val="FFFFFF"/>
                </a:solidFill>
              </a:rPr>
              <a:t>Enterprise Service Bus</a:t>
            </a:r>
          </a:p>
        </p:txBody>
      </p:sp>
      <p:sp>
        <p:nvSpPr>
          <p:cNvPr id="24" name="Shape 281"/>
          <p:cNvSpPr/>
          <p:nvPr/>
        </p:nvSpPr>
        <p:spPr>
          <a:xfrm>
            <a:off x="625472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5" name="Shape 285"/>
          <p:cNvSpPr/>
          <p:nvPr/>
        </p:nvSpPr>
        <p:spPr>
          <a:xfrm>
            <a:off x="5758860"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6" name="Shape 289"/>
          <p:cNvSpPr/>
          <p:nvPr/>
        </p:nvSpPr>
        <p:spPr>
          <a:xfrm>
            <a:off x="6254724" y="241498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7" name="Shape 281"/>
          <p:cNvSpPr/>
          <p:nvPr/>
        </p:nvSpPr>
        <p:spPr>
          <a:xfrm>
            <a:off x="6030319" y="3145078"/>
            <a:ext cx="1" cy="291247"/>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8" name="Shape 285"/>
          <p:cNvSpPr/>
          <p:nvPr/>
        </p:nvSpPr>
        <p:spPr>
          <a:xfrm>
            <a:off x="5758860" y="285222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29" name="Shape 281"/>
          <p:cNvSpPr/>
          <p:nvPr/>
        </p:nvSpPr>
        <p:spPr>
          <a:xfrm>
            <a:off x="7503334" y="1323422"/>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 name="Shape 285"/>
          <p:cNvSpPr/>
          <p:nvPr/>
        </p:nvSpPr>
        <p:spPr>
          <a:xfrm>
            <a:off x="7007469" y="1031539"/>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sp>
        <p:nvSpPr>
          <p:cNvPr id="31" name="Shape 289"/>
          <p:cNvSpPr/>
          <p:nvPr/>
        </p:nvSpPr>
        <p:spPr>
          <a:xfrm>
            <a:off x="7540858" y="2443530"/>
            <a:ext cx="1" cy="43055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 name="Shape 285"/>
          <p:cNvSpPr/>
          <p:nvPr/>
        </p:nvSpPr>
        <p:spPr>
          <a:xfrm>
            <a:off x="7044994" y="2880773"/>
            <a:ext cx="991729" cy="292855"/>
          </a:xfrm>
          <a:prstGeom prst="roundRect">
            <a:avLst>
              <a:gd name="adj" fmla="val 14593"/>
            </a:avLst>
          </a:prstGeom>
          <a:solidFill>
            <a:srgbClr val="E8A43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1500">
                <a:solidFill>
                  <a:srgbClr val="FFFFFF"/>
                </a:solidFill>
                <a:uFillTx/>
                <a:latin typeface="Avenir Next Regular"/>
                <a:ea typeface="Avenir Next Regular"/>
                <a:cs typeface="Avenir Next Regular"/>
                <a:sym typeface="Avenir Next Regular"/>
              </a:defRPr>
            </a:lvl1pPr>
          </a:lstStyle>
          <a:p>
            <a:pPr lvl="0">
              <a:defRPr sz="1800">
                <a:solidFill>
                  <a:srgbClr val="000000"/>
                </a:solidFill>
              </a:defRPr>
            </a:pPr>
            <a:r>
              <a:rPr sz="1500" dirty="0">
                <a:solidFill>
                  <a:srgbClr val="FFFFFF"/>
                </a:solidFill>
              </a:rPr>
              <a:t>Service</a:t>
            </a:r>
          </a:p>
        </p:txBody>
      </p:sp>
      <p:pic>
        <p:nvPicPr>
          <p:cNvPr id="33" name="Picture 32"/>
          <p:cNvPicPr>
            <a:picLocks noChangeAspect="1"/>
          </p:cNvPicPr>
          <p:nvPr/>
        </p:nvPicPr>
        <p:blipFill>
          <a:blip r:embed="rId3"/>
          <a:stretch>
            <a:fillRect/>
          </a:stretch>
        </p:blipFill>
        <p:spPr>
          <a:xfrm>
            <a:off x="1857256" y="3044285"/>
            <a:ext cx="474025" cy="448898"/>
          </a:xfrm>
          <a:prstGeom prst="rect">
            <a:avLst/>
          </a:prstGeom>
        </p:spPr>
      </p:pic>
      <p:sp>
        <p:nvSpPr>
          <p:cNvPr id="34" name="Rectangle 33"/>
          <p:cNvSpPr/>
          <p:nvPr/>
        </p:nvSpPr>
        <p:spPr>
          <a:xfrm>
            <a:off x="6267332" y="4171197"/>
            <a:ext cx="1481971" cy="400110"/>
          </a:xfrm>
          <a:prstGeom prst="rect">
            <a:avLst/>
          </a:prstGeom>
        </p:spPr>
        <p:txBody>
          <a:bodyPr wrap="none">
            <a:spAutoFit/>
          </a:bodyPr>
          <a:lstStyle/>
          <a:p>
            <a:r>
              <a:rPr lang="en-US" sz="2000" dirty="0" smtClean="0">
                <a:solidFill>
                  <a:schemeClr val="bg1"/>
                </a:solidFill>
              </a:rPr>
              <a:t>Centralized</a:t>
            </a:r>
            <a:endParaRPr lang="en-US" sz="2000" dirty="0">
              <a:solidFill>
                <a:schemeClr val="bg1"/>
              </a:solidFill>
            </a:endParaRPr>
          </a:p>
        </p:txBody>
      </p:sp>
      <p:sp>
        <p:nvSpPr>
          <p:cNvPr id="35" name="Rectangle 34"/>
          <p:cNvSpPr/>
          <p:nvPr/>
        </p:nvSpPr>
        <p:spPr>
          <a:xfrm>
            <a:off x="1285859" y="4171197"/>
            <a:ext cx="1966754" cy="400110"/>
          </a:xfrm>
          <a:prstGeom prst="rect">
            <a:avLst/>
          </a:prstGeom>
        </p:spPr>
        <p:txBody>
          <a:bodyPr wrap="none">
            <a:spAutoFit/>
          </a:bodyPr>
          <a:lstStyle/>
          <a:p>
            <a:r>
              <a:rPr lang="en-US" sz="2000" dirty="0" smtClean="0">
                <a:solidFill>
                  <a:schemeClr val="bg1"/>
                </a:solidFill>
              </a:rPr>
              <a:t>Tightly Coupled</a:t>
            </a:r>
            <a:endParaRPr lang="en-US" sz="2000" dirty="0">
              <a:solidFill>
                <a:schemeClr val="bg1"/>
              </a:solidFill>
            </a:endParaRPr>
          </a:p>
        </p:txBody>
      </p:sp>
      <p:sp>
        <p:nvSpPr>
          <p:cNvPr id="36" name="Rectangle 35"/>
          <p:cNvSpPr/>
          <p:nvPr/>
        </p:nvSpPr>
        <p:spPr>
          <a:xfrm>
            <a:off x="4254042" y="1982348"/>
            <a:ext cx="453970" cy="307777"/>
          </a:xfrm>
          <a:prstGeom prst="rect">
            <a:avLst/>
          </a:prstGeom>
        </p:spPr>
        <p:txBody>
          <a:bodyPr wrap="none">
            <a:spAutoFit/>
          </a:bodyPr>
          <a:lstStyle/>
          <a:p>
            <a:r>
              <a:rPr lang="en-US" dirty="0" smtClean="0">
                <a:solidFill>
                  <a:schemeClr val="bg1"/>
                </a:solidFill>
              </a:rPr>
              <a:t>OR</a:t>
            </a:r>
            <a:endParaRPr lang="en-US" dirty="0">
              <a:solidFill>
                <a:schemeClr val="bg1"/>
              </a:solidFill>
            </a:endParaRPr>
          </a:p>
        </p:txBody>
      </p:sp>
      <p:sp>
        <p:nvSpPr>
          <p:cNvPr id="37" name="Shape 281"/>
          <p:cNvSpPr/>
          <p:nvPr/>
        </p:nvSpPr>
        <p:spPr>
          <a:xfrm flipH="1">
            <a:off x="6225889" y="3173628"/>
            <a:ext cx="1079778" cy="278143"/>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Tree>
    <p:extLst>
      <p:ext uri="{BB962C8B-B14F-4D97-AF65-F5344CB8AC3E}">
        <p14:creationId xmlns:p14="http://schemas.microsoft.com/office/powerpoint/2010/main" val="4107297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2800" dirty="0">
                <a:solidFill>
                  <a:schemeClr val="accent1"/>
                </a:solidFill>
              </a:rPr>
              <a:t>Agenda</a:t>
            </a:r>
            <a:endParaRPr lang="en" sz="2800" dirty="0">
              <a:solidFill>
                <a:schemeClr val="accent1"/>
              </a:solidFill>
            </a:endParaRPr>
          </a:p>
        </p:txBody>
      </p:sp>
      <p:sp>
        <p:nvSpPr>
          <p:cNvPr id="189" name="Shape 189"/>
          <p:cNvSpPr txBox="1">
            <a:spLocks noGrp="1"/>
          </p:cNvSpPr>
          <p:nvPr>
            <p:ph type="body" idx="1"/>
          </p:nvPr>
        </p:nvSpPr>
        <p:spPr>
          <a:xfrm>
            <a:off x="366713" y="890191"/>
            <a:ext cx="8410499" cy="3383099"/>
          </a:xfrm>
          <a:prstGeom prst="rect">
            <a:avLst/>
          </a:prstGeom>
        </p:spPr>
        <p:txBody>
          <a:bodyPr lIns="91425" tIns="91425" rIns="91425" bIns="91425" anchor="t" anchorCtr="0">
            <a:noAutofit/>
          </a:bodyPr>
          <a:lstStyle/>
          <a:p>
            <a:pPr marL="457200" lvl="2" indent="-317500">
              <a:lnSpc>
                <a:spcPct val="140000"/>
              </a:lnSpc>
              <a:spcBef>
                <a:spcPts val="0"/>
              </a:spcBef>
              <a:buClr>
                <a:schemeClr val="bg1"/>
              </a:buClr>
              <a:buSzPct val="77777"/>
              <a:buFont typeface="Arial"/>
              <a:buChar char="●"/>
            </a:pPr>
            <a:endParaRPr lang="en-US" sz="2800" dirty="0" smtClean="0">
              <a:solidFill>
                <a:srgbClr val="FFFFFF"/>
              </a:solidFill>
            </a:endParaRP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Why?</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What?</a:t>
            </a:r>
          </a:p>
          <a:p>
            <a:pPr marL="457200" lvl="2" indent="-317500">
              <a:lnSpc>
                <a:spcPct val="140000"/>
              </a:lnSpc>
              <a:spcBef>
                <a:spcPts val="0"/>
              </a:spcBef>
              <a:buClr>
                <a:schemeClr val="bg1"/>
              </a:buClr>
              <a:buSzPct val="77777"/>
              <a:buFont typeface="Arial"/>
              <a:buChar char="●"/>
            </a:pPr>
            <a:r>
              <a:rPr lang="en-US" sz="2800" dirty="0" smtClean="0">
                <a:solidFill>
                  <a:srgbClr val="FFFFFF"/>
                </a:solidFill>
              </a:rPr>
              <a:t>How?</a:t>
            </a:r>
            <a:endParaRPr lang="en-US" sz="2800" dirty="0">
              <a:solidFill>
                <a:srgbClr val="FFFFFF"/>
              </a:solidFill>
            </a:endParaRPr>
          </a:p>
          <a:p>
            <a:pPr marL="914400" lvl="1" indent="-342900">
              <a:lnSpc>
                <a:spcPct val="115000"/>
              </a:lnSpc>
              <a:spcBef>
                <a:spcPts val="0"/>
              </a:spcBef>
              <a:buClr>
                <a:srgbClr val="2C95DD"/>
              </a:buClr>
              <a:buSzPct val="100000"/>
              <a:buFont typeface="Arial"/>
              <a:buChar char="○"/>
            </a:pPr>
            <a:endParaRPr lang="en-US" sz="2000" dirty="0" smtClean="0">
              <a:solidFill>
                <a:schemeClr val="lt1"/>
              </a:solidFill>
            </a:endParaRPr>
          </a:p>
        </p:txBody>
      </p:sp>
    </p:spTree>
    <p:extLst>
      <p:ext uri="{BB962C8B-B14F-4D97-AF65-F5344CB8AC3E}">
        <p14:creationId xmlns:p14="http://schemas.microsoft.com/office/powerpoint/2010/main" val="8019322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pdf"/>
          <p:cNvPicPr/>
          <p:nvPr/>
        </p:nvPicPr>
        <p:blipFill>
          <a:blip r:embed="rId3">
            <a:extLst/>
          </a:blip>
          <a:stretch>
            <a:fillRect/>
          </a:stretch>
        </p:blipFill>
        <p:spPr>
          <a:xfrm rot="10800000" flipH="1">
            <a:off x="6230711" y="4111616"/>
            <a:ext cx="489084" cy="412665"/>
          </a:xfrm>
          <a:prstGeom prst="rect">
            <a:avLst/>
          </a:prstGeom>
          <a:ln w="12700">
            <a:miter lim="400000"/>
          </a:ln>
        </p:spPr>
      </p:pic>
      <p:pic>
        <p:nvPicPr>
          <p:cNvPr id="285" name="pasted-image.pdf"/>
          <p:cNvPicPr/>
          <p:nvPr/>
        </p:nvPicPr>
        <p:blipFill>
          <a:blip r:embed="rId3">
            <a:extLst/>
          </a:blip>
          <a:stretch>
            <a:fillRect/>
          </a:stretch>
        </p:blipFill>
        <p:spPr>
          <a:xfrm rot="10800000" flipH="1">
            <a:off x="6615149" y="3893586"/>
            <a:ext cx="489085" cy="412665"/>
          </a:xfrm>
          <a:prstGeom prst="rect">
            <a:avLst/>
          </a:prstGeom>
          <a:ln w="12700">
            <a:miter lim="400000"/>
          </a:ln>
        </p:spPr>
      </p:pic>
      <p:pic>
        <p:nvPicPr>
          <p:cNvPr id="286" name="pasted-image.pdf"/>
          <p:cNvPicPr/>
          <p:nvPr/>
        </p:nvPicPr>
        <p:blipFill>
          <a:blip r:embed="rId3">
            <a:extLst/>
          </a:blip>
          <a:stretch>
            <a:fillRect/>
          </a:stretch>
        </p:blipFill>
        <p:spPr>
          <a:xfrm rot="10800000" flipH="1">
            <a:off x="6989741" y="4110368"/>
            <a:ext cx="489084" cy="412665"/>
          </a:xfrm>
          <a:prstGeom prst="rect">
            <a:avLst/>
          </a:prstGeom>
          <a:ln w="12700">
            <a:miter lim="400000"/>
          </a:ln>
        </p:spPr>
      </p:pic>
      <p:pic>
        <p:nvPicPr>
          <p:cNvPr id="287" name="pasted-image.pdf"/>
          <p:cNvPicPr/>
          <p:nvPr/>
        </p:nvPicPr>
        <p:blipFill>
          <a:blip r:embed="rId4">
            <a:extLst/>
          </a:blip>
          <a:stretch>
            <a:fillRect/>
          </a:stretch>
        </p:blipFill>
        <p:spPr>
          <a:xfrm>
            <a:off x="5778449" y="1948827"/>
            <a:ext cx="407887" cy="509858"/>
          </a:xfrm>
          <a:prstGeom prst="rect">
            <a:avLst/>
          </a:prstGeom>
          <a:ln w="12700">
            <a:miter lim="400000"/>
          </a:ln>
        </p:spPr>
      </p:pic>
      <p:pic>
        <p:nvPicPr>
          <p:cNvPr id="288" name="pasted-image.pdf"/>
          <p:cNvPicPr/>
          <p:nvPr/>
        </p:nvPicPr>
        <p:blipFill>
          <a:blip r:embed="rId5">
            <a:extLst/>
          </a:blip>
          <a:stretch>
            <a:fillRect/>
          </a:stretch>
        </p:blipFill>
        <p:spPr>
          <a:xfrm>
            <a:off x="4060028" y="739748"/>
            <a:ext cx="488752" cy="412385"/>
          </a:xfrm>
          <a:prstGeom prst="rect">
            <a:avLst/>
          </a:prstGeom>
          <a:ln w="12700">
            <a:miter lim="400000"/>
          </a:ln>
        </p:spPr>
      </p:pic>
      <p:pic>
        <p:nvPicPr>
          <p:cNvPr id="289" name="pasted-image.pdf"/>
          <p:cNvPicPr/>
          <p:nvPr/>
        </p:nvPicPr>
        <p:blipFill>
          <a:blip r:embed="rId6">
            <a:extLst/>
          </a:blip>
          <a:stretch>
            <a:fillRect/>
          </a:stretch>
        </p:blipFill>
        <p:spPr>
          <a:xfrm>
            <a:off x="4100700" y="1888195"/>
            <a:ext cx="485615" cy="409738"/>
          </a:xfrm>
          <a:prstGeom prst="rect">
            <a:avLst/>
          </a:prstGeom>
          <a:ln w="12700">
            <a:miter lim="400000"/>
          </a:ln>
        </p:spPr>
      </p:pic>
      <p:pic>
        <p:nvPicPr>
          <p:cNvPr id="290" name="pasted-image.pdf"/>
          <p:cNvPicPr/>
          <p:nvPr/>
        </p:nvPicPr>
        <p:blipFill>
          <a:blip r:embed="rId7">
            <a:lum bright="70000" contrast="-70000"/>
            <a:extLst/>
          </a:blip>
          <a:stretch>
            <a:fillRect/>
          </a:stretch>
        </p:blipFill>
        <p:spPr>
          <a:xfrm>
            <a:off x="936786" y="2982864"/>
            <a:ext cx="261272" cy="437478"/>
          </a:xfrm>
          <a:prstGeom prst="rect">
            <a:avLst/>
          </a:prstGeom>
          <a:ln w="12700">
            <a:miter lim="400000"/>
          </a:ln>
        </p:spPr>
      </p:pic>
      <p:pic>
        <p:nvPicPr>
          <p:cNvPr id="291" name="pasted-image.pdf"/>
          <p:cNvPicPr/>
          <p:nvPr/>
        </p:nvPicPr>
        <p:blipFill>
          <a:blip r:embed="rId8">
            <a:lum bright="70000" contrast="-70000"/>
            <a:extLst/>
          </a:blip>
          <a:stretch>
            <a:fillRect/>
          </a:stretch>
        </p:blipFill>
        <p:spPr>
          <a:xfrm>
            <a:off x="759880" y="2067468"/>
            <a:ext cx="589683" cy="446556"/>
          </a:xfrm>
          <a:prstGeom prst="rect">
            <a:avLst/>
          </a:prstGeom>
          <a:ln w="12700">
            <a:miter lim="400000"/>
          </a:ln>
        </p:spPr>
      </p:pic>
      <p:pic>
        <p:nvPicPr>
          <p:cNvPr id="292" name="pasted-image.pdf"/>
          <p:cNvPicPr/>
          <p:nvPr/>
        </p:nvPicPr>
        <p:blipFill>
          <a:blip r:embed="rId9">
            <a:lum bright="70000" contrast="-70000"/>
            <a:extLst/>
          </a:blip>
          <a:stretch>
            <a:fillRect/>
          </a:stretch>
        </p:blipFill>
        <p:spPr>
          <a:xfrm>
            <a:off x="867039" y="1141109"/>
            <a:ext cx="400766" cy="487085"/>
          </a:xfrm>
          <a:prstGeom prst="rect">
            <a:avLst/>
          </a:prstGeom>
          <a:ln w="12700">
            <a:miter lim="400000"/>
          </a:ln>
        </p:spPr>
      </p:pic>
      <p:sp>
        <p:nvSpPr>
          <p:cNvPr id="293"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Microservice Architecture</a:t>
            </a:r>
          </a:p>
        </p:txBody>
      </p:sp>
      <p:sp>
        <p:nvSpPr>
          <p:cNvPr id="294" name="Shape 29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20</a:t>
            </a:fld>
            <a:endParaRPr sz="800">
              <a:solidFill>
                <a:srgbClr val="808080"/>
              </a:solidFill>
              <a:uFill>
                <a:solidFill>
                  <a:srgbClr val="808080"/>
                </a:solidFill>
              </a:uFill>
            </a:endParaRPr>
          </a:p>
        </p:txBody>
      </p:sp>
      <p:sp>
        <p:nvSpPr>
          <p:cNvPr id="295" name="Shape 295"/>
          <p:cNvSpPr/>
          <p:nvPr/>
        </p:nvSpPr>
        <p:spPr>
          <a:xfrm>
            <a:off x="4024500" y="3383278"/>
            <a:ext cx="965201" cy="824854"/>
          </a:xfrm>
          <a:prstGeom prst="roundRect">
            <a:avLst>
              <a:gd name="adj" fmla="val 7731"/>
            </a:avLst>
          </a:prstGeom>
          <a:solidFill>
            <a:srgbClr val="E59A2D"/>
          </a:solidFill>
          <a:ln w="12700">
            <a:miter lim="400000"/>
          </a:ln>
        </p:spPr>
        <p:txBody>
          <a:bodyPr lIns="0" tIns="0" rIns="0" bIns="0" anchor="ctr"/>
          <a:lstStyle/>
          <a:p>
            <a:pPr lvl="0" algn="ctr"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a:solidFill>
                  <a:srgbClr val="FFFFFF"/>
                </a:solidFill>
                <a:uFillTx/>
                <a:latin typeface="FontAwesome"/>
                <a:ea typeface="FontAwesome"/>
                <a:cs typeface="FontAwesome"/>
                <a:sym typeface="FontAwesome"/>
              </a:defRPr>
            </a:pPr>
            <a:endParaRPr/>
          </a:p>
        </p:txBody>
      </p:sp>
      <p:sp>
        <p:nvSpPr>
          <p:cNvPr id="296" name="Shape 296"/>
          <p:cNvSpPr/>
          <p:nvPr/>
        </p:nvSpPr>
        <p:spPr>
          <a:xfrm rot="16200000" flipH="1">
            <a:off x="910538" y="2387753"/>
            <a:ext cx="3795154" cy="388405"/>
          </a:xfrm>
          <a:prstGeom prst="roundRect">
            <a:avLst>
              <a:gd name="adj" fmla="val 13079"/>
            </a:avLst>
          </a:prstGeom>
          <a:solidFill>
            <a:srgbClr val="E59A2D"/>
          </a:solidFill>
          <a:ln w="12700">
            <a:miter lim="400000"/>
          </a:ln>
        </p:spPr>
        <p:txBody>
          <a:bodyPr lIns="0" tIns="0" rIns="0" bIns="0" anchor="ctr"/>
          <a:lstStyle/>
          <a:p>
            <a:pPr lvl="0" algn="ctr">
              <a:defRPr>
                <a:solidFill>
                  <a:srgbClr val="FFFFFF"/>
                </a:solidFill>
                <a:latin typeface="Avenir Next Regular"/>
                <a:ea typeface="Avenir Next Regular"/>
                <a:cs typeface="Avenir Next Regular"/>
                <a:sym typeface="Avenir Next Regular"/>
              </a:defRPr>
            </a:pPr>
            <a:endParaRPr/>
          </a:p>
        </p:txBody>
      </p:sp>
      <p:sp>
        <p:nvSpPr>
          <p:cNvPr id="297" name="Shape 297"/>
          <p:cNvSpPr/>
          <p:nvPr/>
        </p:nvSpPr>
        <p:spPr>
          <a:xfrm>
            <a:off x="3070115" y="2298595"/>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8" name="Shape 298"/>
          <p:cNvSpPr/>
          <p:nvPr/>
        </p:nvSpPr>
        <p:spPr>
          <a:xfrm>
            <a:off x="3070115" y="3799427"/>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299" name="Shape 299"/>
          <p:cNvSpPr/>
          <p:nvPr/>
        </p:nvSpPr>
        <p:spPr>
          <a:xfrm flipV="1">
            <a:off x="5040626" y="2986603"/>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0" name="Shape 300"/>
          <p:cNvSpPr/>
          <p:nvPr/>
        </p:nvSpPr>
        <p:spPr>
          <a:xfrm>
            <a:off x="1362262" y="139727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1" name="Shape 301"/>
          <p:cNvSpPr/>
          <p:nvPr/>
        </p:nvSpPr>
        <p:spPr>
          <a:xfrm>
            <a:off x="1362262" y="2297932"/>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2" name="Shape 302"/>
          <p:cNvSpPr/>
          <p:nvPr/>
        </p:nvSpPr>
        <p:spPr>
          <a:xfrm>
            <a:off x="1362262" y="3221010"/>
            <a:ext cx="1214706"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3" name="Shape 303"/>
          <p:cNvSpPr/>
          <p:nvPr/>
        </p:nvSpPr>
        <p:spPr>
          <a:xfrm>
            <a:off x="1360275" y="4063979"/>
            <a:ext cx="1214705"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4" name="Shape 304"/>
          <p:cNvSpPr/>
          <p:nvPr/>
        </p:nvSpPr>
        <p:spPr>
          <a:xfrm>
            <a:off x="3070115" y="995922"/>
            <a:ext cx="833467"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5" name="Shape 305"/>
          <p:cNvSpPr/>
          <p:nvPr/>
        </p:nvSpPr>
        <p:spPr>
          <a:xfrm>
            <a:off x="5040626" y="3741520"/>
            <a:ext cx="1137802" cy="73363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06" name="Shape 306"/>
          <p:cNvSpPr/>
          <p:nvPr/>
        </p:nvSpPr>
        <p:spPr>
          <a:xfrm rot="5400000">
            <a:off x="6761354" y="3455091"/>
            <a:ext cx="383541" cy="4125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a:solidFill>
                  <a:srgbClr val="0A6258"/>
                </a:solidFill>
                <a:latin typeface="Arial Bold"/>
                <a:ea typeface="Arial Bold"/>
                <a:cs typeface="Arial Bold"/>
                <a:sym typeface="Arial Bold"/>
              </a:defRPr>
            </a:lvl1pPr>
          </a:lstStyle>
          <a:p>
            <a:pPr lvl="0">
              <a:defRPr sz="1800">
                <a:solidFill>
                  <a:srgbClr val="000000"/>
                </a:solidFill>
                <a:uFillTx/>
              </a:defRPr>
            </a:pPr>
            <a:r>
              <a:rPr sz="2200">
                <a:solidFill>
                  <a:srgbClr val="0A6258"/>
                </a:solidFill>
                <a:uFill>
                  <a:solidFill>
                    <a:srgbClr val="4D4D4D"/>
                  </a:solidFill>
                </a:uFill>
              </a:rPr>
              <a:t>…</a:t>
            </a:r>
          </a:p>
        </p:txBody>
      </p:sp>
      <p:grpSp>
        <p:nvGrpSpPr>
          <p:cNvPr id="315" name="Group 315"/>
          <p:cNvGrpSpPr/>
          <p:nvPr/>
        </p:nvGrpSpPr>
        <p:grpSpPr>
          <a:xfrm>
            <a:off x="576553" y="3879201"/>
            <a:ext cx="710665" cy="355279"/>
            <a:chOff x="0" y="0"/>
            <a:chExt cx="710663" cy="355277"/>
          </a:xfrm>
        </p:grpSpPr>
        <p:sp>
          <p:nvSpPr>
            <p:cNvPr id="307" name="Shape 307"/>
            <p:cNvSpPr/>
            <p:nvPr/>
          </p:nvSpPr>
          <p:spPr>
            <a:xfrm>
              <a:off x="0" y="0"/>
              <a:ext cx="710664" cy="355278"/>
            </a:xfrm>
            <a:prstGeom prst="roundRect">
              <a:avLst>
                <a:gd name="adj" fmla="val 6249"/>
              </a:avLst>
            </a:prstGeom>
            <a:solidFill>
              <a:srgbClr val="FFFFFF"/>
            </a:solidFill>
            <a:ln w="25400" cap="flat">
              <a:solidFill>
                <a:srgbClr val="33928A"/>
              </a:solidFill>
              <a:prstDash val="solid"/>
              <a:round/>
            </a:ln>
            <a:effectLst/>
          </p:spPr>
          <p:txBody>
            <a:bodyPr wrap="square" lIns="0" tIns="0" rIns="0" bIns="0" numCol="1" anchor="ctr">
              <a:noAutofit/>
            </a:bodyPr>
            <a:lstStyle/>
            <a:p>
              <a:pPr lvl="0"/>
              <a:endParaRPr/>
            </a:p>
          </p:txBody>
        </p:sp>
        <p:grpSp>
          <p:nvGrpSpPr>
            <p:cNvPr id="314" name="Group 314"/>
            <p:cNvGrpSpPr/>
            <p:nvPr/>
          </p:nvGrpSpPr>
          <p:grpSpPr>
            <a:xfrm>
              <a:off x="14322" y="16652"/>
              <a:ext cx="682020" cy="321974"/>
              <a:chOff x="0" y="0"/>
              <a:chExt cx="682019" cy="321973"/>
            </a:xfrm>
          </p:grpSpPr>
          <p:sp>
            <p:nvSpPr>
              <p:cNvPr id="308" name="Shape 308"/>
              <p:cNvSpPr/>
              <p:nvPr/>
            </p:nvSpPr>
            <p:spPr>
              <a:xfrm>
                <a:off x="0" y="222811"/>
                <a:ext cx="679970" cy="99163"/>
              </a:xfrm>
              <a:prstGeom prst="roundRect">
                <a:avLst>
                  <a:gd name="adj" fmla="val 20000"/>
                </a:avLst>
              </a:prstGeom>
              <a:solidFill>
                <a:srgbClr val="006D6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09" name="Shape 309"/>
              <p:cNvSpPr/>
              <p:nvPr/>
            </p:nvSpPr>
            <p:spPr>
              <a:xfrm>
                <a:off x="911" y="110199"/>
                <a:ext cx="448877"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0" name="Shape 310"/>
              <p:cNvSpPr/>
              <p:nvPr/>
            </p:nvSpPr>
            <p:spPr>
              <a:xfrm>
                <a:off x="5639" y="0"/>
                <a:ext cx="218157"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1" name="Shape 311"/>
              <p:cNvSpPr/>
              <p:nvPr/>
            </p:nvSpPr>
            <p:spPr>
              <a:xfrm>
                <a:off x="234750" y="0"/>
                <a:ext cx="218158" cy="99163"/>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2" name="Shape 312"/>
              <p:cNvSpPr/>
              <p:nvPr/>
            </p:nvSpPr>
            <p:spPr>
              <a:xfrm>
                <a:off x="463862" y="1431"/>
                <a:ext cx="218158" cy="99164"/>
              </a:xfrm>
              <a:prstGeom prst="roundRect">
                <a:avLst>
                  <a:gd name="adj" fmla="val 20000"/>
                </a:avLst>
              </a:prstGeom>
              <a:solidFill>
                <a:srgbClr val="A7A7A7"/>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sp>
            <p:nvSpPr>
              <p:cNvPr id="313" name="Shape 313"/>
              <p:cNvSpPr/>
              <p:nvPr/>
            </p:nvSpPr>
            <p:spPr>
              <a:xfrm>
                <a:off x="463862" y="110199"/>
                <a:ext cx="218158" cy="99163"/>
              </a:xfrm>
              <a:prstGeom prst="roundRect">
                <a:avLst>
                  <a:gd name="adj" fmla="val 20000"/>
                </a:avLst>
              </a:prstGeom>
              <a:solidFill>
                <a:srgbClr val="E8A433"/>
              </a:solidFill>
              <a:ln w="12700" cap="flat">
                <a:noFill/>
                <a:miter lim="400000"/>
              </a:ln>
              <a:effectLst/>
            </p:spPr>
            <p:txBody>
              <a:bodyPr wrap="square" lIns="50800" tIns="50800" rIns="50800" bIns="50800" numCol="1" anchor="ctr">
                <a:noAutofit/>
              </a:bodyPr>
              <a:lstStyle/>
              <a:p>
                <a:pPr lvl="0" algn="ctr" defTabSz="584200">
                  <a:defRPr sz="3000">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pPr>
                <a:endParaRPr/>
              </a:p>
            </p:txBody>
          </p:sp>
        </p:grpSp>
      </p:grpSp>
      <p:sp>
        <p:nvSpPr>
          <p:cNvPr id="316" name="Shape 316"/>
          <p:cNvSpPr/>
          <p:nvPr/>
        </p:nvSpPr>
        <p:spPr>
          <a:xfrm>
            <a:off x="4963722" y="995922"/>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7" name="Shape 317"/>
          <p:cNvSpPr/>
          <p:nvPr/>
        </p:nvSpPr>
        <p:spPr>
          <a:xfrm>
            <a:off x="5008582" y="2264131"/>
            <a:ext cx="713741" cy="1"/>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8" name="Shape 318"/>
          <p:cNvSpPr/>
          <p:nvPr/>
        </p:nvSpPr>
        <p:spPr>
          <a:xfrm>
            <a:off x="7523483" y="3127960"/>
            <a:ext cx="365398" cy="365399"/>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19" name="Shape 319"/>
          <p:cNvSpPr/>
          <p:nvPr/>
        </p:nvSpPr>
        <p:spPr>
          <a:xfrm flipV="1">
            <a:off x="7523483" y="3905674"/>
            <a:ext cx="365398" cy="365398"/>
          </a:xfrm>
          <a:prstGeom prst="line">
            <a:avLst/>
          </a:prstGeom>
          <a:ln w="25400">
            <a:solidFill>
              <a:srgbClr val="0A6258"/>
            </a:solidFill>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20" name="Shape 320"/>
          <p:cNvSpPr/>
          <p:nvPr/>
        </p:nvSpPr>
        <p:spPr>
          <a:xfrm>
            <a:off x="1698673" y="142457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1" name="Shape 321"/>
          <p:cNvSpPr/>
          <p:nvPr/>
        </p:nvSpPr>
        <p:spPr>
          <a:xfrm>
            <a:off x="1701369" y="229793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2" name="Shape 322"/>
          <p:cNvSpPr/>
          <p:nvPr/>
        </p:nvSpPr>
        <p:spPr>
          <a:xfrm>
            <a:off x="1678716" y="3212448"/>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3" name="Shape 323"/>
          <p:cNvSpPr/>
          <p:nvPr/>
        </p:nvSpPr>
        <p:spPr>
          <a:xfrm>
            <a:off x="1678716" y="4055069"/>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chemeClr val="bg1"/>
                </a:solidFill>
                <a:uFill>
                  <a:solidFill>
                    <a:srgbClr val="4D4D4D"/>
                  </a:solidFill>
                </a:uFill>
              </a:rPr>
              <a:t>HTTP</a:t>
            </a:r>
          </a:p>
        </p:txBody>
      </p:sp>
      <p:sp>
        <p:nvSpPr>
          <p:cNvPr id="324" name="Shape 324"/>
          <p:cNvSpPr/>
          <p:nvPr/>
        </p:nvSpPr>
        <p:spPr>
          <a:xfrm>
            <a:off x="3215906" y="105688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5" name="Shape 325"/>
          <p:cNvSpPr/>
          <p:nvPr/>
        </p:nvSpPr>
        <p:spPr>
          <a:xfrm>
            <a:off x="3223980" y="2358892"/>
            <a:ext cx="44200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HTTP</a:t>
            </a:r>
          </a:p>
        </p:txBody>
      </p:sp>
      <p:sp>
        <p:nvSpPr>
          <p:cNvPr id="326" name="Shape 326"/>
          <p:cNvSpPr/>
          <p:nvPr/>
        </p:nvSpPr>
        <p:spPr>
          <a:xfrm>
            <a:off x="3189749" y="3836649"/>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AMQP</a:t>
            </a:r>
          </a:p>
        </p:txBody>
      </p:sp>
      <p:sp>
        <p:nvSpPr>
          <p:cNvPr id="327" name="Shape 327"/>
          <p:cNvSpPr/>
          <p:nvPr/>
        </p:nvSpPr>
        <p:spPr>
          <a:xfrm>
            <a:off x="5336867" y="3573528"/>
            <a:ext cx="5484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400">
                <a:latin typeface="Avenir Next Medium"/>
                <a:ea typeface="Avenir Next Medium"/>
                <a:cs typeface="Avenir Next Medium"/>
                <a:sym typeface="Avenir Next Medium"/>
              </a:defRPr>
            </a:lvl1pPr>
          </a:lstStyle>
          <a:p>
            <a:pPr lvl="0">
              <a:defRPr sz="1800">
                <a:solidFill>
                  <a:srgbClr val="000000"/>
                </a:solidFill>
                <a:uFillTx/>
              </a:defRPr>
            </a:pPr>
            <a:r>
              <a:rPr sz="1400" dirty="0">
                <a:solidFill>
                  <a:srgbClr val="FFFFFF"/>
                </a:solidFill>
                <a:uFill>
                  <a:solidFill>
                    <a:srgbClr val="4D4D4D"/>
                  </a:solidFill>
                </a:uFill>
              </a:rPr>
              <a:t>AMQP</a:t>
            </a:r>
          </a:p>
        </p:txBody>
      </p:sp>
      <p:sp>
        <p:nvSpPr>
          <p:cNvPr id="328" name="Shape 328"/>
          <p:cNvSpPr/>
          <p:nvPr/>
        </p:nvSpPr>
        <p:spPr>
          <a:xfrm>
            <a:off x="6305806" y="814312"/>
            <a:ext cx="82064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Relational</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DB</a:t>
            </a:r>
          </a:p>
        </p:txBody>
      </p:sp>
      <p:sp>
        <p:nvSpPr>
          <p:cNvPr id="329" name="Shape 329"/>
          <p:cNvSpPr/>
          <p:nvPr/>
        </p:nvSpPr>
        <p:spPr>
          <a:xfrm>
            <a:off x="6314900" y="1914045"/>
            <a:ext cx="846505"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Key/Value</a:t>
            </a:r>
          </a:p>
          <a:p>
            <a:pPr lvl="0">
              <a:defRPr>
                <a:solidFill>
                  <a:srgbClr val="000000"/>
                </a:solidFill>
                <a:uFillTx/>
              </a:defRPr>
            </a:pPr>
            <a:r>
              <a:rPr sz="1400">
                <a:solidFill>
                  <a:srgbClr val="FFFFFF"/>
                </a:solidFill>
                <a:uFill>
                  <a:solidFill>
                    <a:srgbClr val="4D4D4D"/>
                  </a:solidFill>
                </a:uFill>
                <a:latin typeface="Avenir Next Medium"/>
                <a:ea typeface="Avenir Next Medium"/>
                <a:cs typeface="Avenir Next Medium"/>
                <a:sym typeface="Avenir Next Medium"/>
              </a:rPr>
              <a:t>Store</a:t>
            </a:r>
          </a:p>
        </p:txBody>
      </p:sp>
      <p:sp>
        <p:nvSpPr>
          <p:cNvPr id="330" name="Shape 330"/>
          <p:cNvSpPr/>
          <p:nvPr/>
        </p:nvSpPr>
        <p:spPr>
          <a:xfrm>
            <a:off x="7891551" y="4001934"/>
            <a:ext cx="520652"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Graph</a:t>
            </a:r>
          </a:p>
          <a:p>
            <a:pPr lvl="0">
              <a:defRPr>
                <a:solidFill>
                  <a:srgbClr val="000000"/>
                </a:solidFill>
                <a:uFillTx/>
              </a:defRPr>
            </a:pPr>
            <a:r>
              <a:rPr sz="1400" dirty="0">
                <a:solidFill>
                  <a:srgbClr val="FFFFFF"/>
                </a:solidFill>
                <a:uFill>
                  <a:solidFill>
                    <a:srgbClr val="4D4D4D"/>
                  </a:solidFill>
                </a:uFill>
                <a:latin typeface="Avenir Next Medium"/>
                <a:ea typeface="Avenir Next Medium"/>
                <a:cs typeface="Avenir Next Medium"/>
                <a:sym typeface="Avenir Next Medium"/>
              </a:rPr>
              <a:t>DB</a:t>
            </a:r>
          </a:p>
        </p:txBody>
      </p:sp>
      <p:pic>
        <p:nvPicPr>
          <p:cNvPr id="331" name="pasted-image.pdf"/>
          <p:cNvPicPr/>
          <p:nvPr/>
        </p:nvPicPr>
        <p:blipFill>
          <a:blip r:embed="rId10">
            <a:extLst/>
          </a:blip>
          <a:stretch>
            <a:fillRect/>
          </a:stretch>
        </p:blipFill>
        <p:spPr>
          <a:xfrm>
            <a:off x="8191499" y="104381"/>
            <a:ext cx="723901" cy="952501"/>
          </a:xfrm>
          <a:prstGeom prst="rect">
            <a:avLst/>
          </a:prstGeom>
          <a:ln w="12700">
            <a:miter lim="400000"/>
          </a:ln>
        </p:spPr>
      </p:pic>
      <p:pic>
        <p:nvPicPr>
          <p:cNvPr id="332" name="pasted-image.pdf"/>
          <p:cNvPicPr/>
          <p:nvPr/>
        </p:nvPicPr>
        <p:blipFill>
          <a:blip r:embed="rId6">
            <a:extLst/>
          </a:blip>
          <a:stretch>
            <a:fillRect/>
          </a:stretch>
        </p:blipFill>
        <p:spPr>
          <a:xfrm>
            <a:off x="4472104" y="2104287"/>
            <a:ext cx="485614" cy="409737"/>
          </a:xfrm>
          <a:prstGeom prst="rect">
            <a:avLst/>
          </a:prstGeom>
          <a:ln w="12700">
            <a:miter lim="400000"/>
          </a:ln>
        </p:spPr>
      </p:pic>
      <p:pic>
        <p:nvPicPr>
          <p:cNvPr id="333" name="pasted-image.pdf"/>
          <p:cNvPicPr/>
          <p:nvPr/>
        </p:nvPicPr>
        <p:blipFill>
          <a:blip r:embed="rId6">
            <a:extLst/>
          </a:blip>
          <a:stretch>
            <a:fillRect/>
          </a:stretch>
        </p:blipFill>
        <p:spPr>
          <a:xfrm>
            <a:off x="4481554" y="2535804"/>
            <a:ext cx="485614" cy="409737"/>
          </a:xfrm>
          <a:prstGeom prst="rect">
            <a:avLst/>
          </a:prstGeom>
          <a:ln w="12700">
            <a:miter lim="400000"/>
          </a:ln>
        </p:spPr>
      </p:pic>
      <p:pic>
        <p:nvPicPr>
          <p:cNvPr id="334" name="pasted-image.pdf"/>
          <p:cNvPicPr/>
          <p:nvPr/>
        </p:nvPicPr>
        <p:blipFill>
          <a:blip r:embed="rId5">
            <a:extLst/>
          </a:blip>
          <a:stretch>
            <a:fillRect/>
          </a:stretch>
        </p:blipFill>
        <p:spPr>
          <a:xfrm>
            <a:off x="4430805" y="964538"/>
            <a:ext cx="488752" cy="412385"/>
          </a:xfrm>
          <a:prstGeom prst="rect">
            <a:avLst/>
          </a:prstGeom>
          <a:ln w="12700">
            <a:miter lim="400000"/>
          </a:ln>
        </p:spPr>
      </p:pic>
      <p:pic>
        <p:nvPicPr>
          <p:cNvPr id="335" name="pasted-image.pdf"/>
          <p:cNvPicPr/>
          <p:nvPr/>
        </p:nvPicPr>
        <p:blipFill>
          <a:blip r:embed="rId11">
            <a:extLst/>
          </a:blip>
          <a:stretch>
            <a:fillRect/>
          </a:stretch>
        </p:blipFill>
        <p:spPr>
          <a:xfrm>
            <a:off x="5778449" y="806895"/>
            <a:ext cx="415646" cy="519558"/>
          </a:xfrm>
          <a:prstGeom prst="rect">
            <a:avLst/>
          </a:prstGeom>
          <a:ln w="12700">
            <a:miter lim="400000"/>
          </a:ln>
        </p:spPr>
      </p:pic>
      <p:pic>
        <p:nvPicPr>
          <p:cNvPr id="336" name="pasted-image.pdf"/>
          <p:cNvPicPr/>
          <p:nvPr/>
        </p:nvPicPr>
        <p:blipFill>
          <a:blip r:embed="rId3">
            <a:extLst/>
          </a:blip>
          <a:stretch>
            <a:fillRect/>
          </a:stretch>
        </p:blipFill>
        <p:spPr>
          <a:xfrm>
            <a:off x="6206794" y="2783948"/>
            <a:ext cx="489085" cy="412665"/>
          </a:xfrm>
          <a:prstGeom prst="rect">
            <a:avLst/>
          </a:prstGeom>
          <a:ln w="12700">
            <a:miter lim="400000"/>
          </a:ln>
        </p:spPr>
      </p:pic>
      <p:pic>
        <p:nvPicPr>
          <p:cNvPr id="337" name="pasted-image.pdf"/>
          <p:cNvPicPr/>
          <p:nvPr/>
        </p:nvPicPr>
        <p:blipFill>
          <a:blip r:embed="rId3">
            <a:extLst/>
          </a:blip>
          <a:stretch>
            <a:fillRect/>
          </a:stretch>
        </p:blipFill>
        <p:spPr>
          <a:xfrm>
            <a:off x="6591233" y="3001978"/>
            <a:ext cx="489084" cy="412665"/>
          </a:xfrm>
          <a:prstGeom prst="rect">
            <a:avLst/>
          </a:prstGeom>
          <a:ln w="12700">
            <a:miter lim="400000"/>
          </a:ln>
        </p:spPr>
      </p:pic>
      <p:pic>
        <p:nvPicPr>
          <p:cNvPr id="338" name="pasted-image.pdf"/>
          <p:cNvPicPr/>
          <p:nvPr/>
        </p:nvPicPr>
        <p:blipFill>
          <a:blip r:embed="rId3">
            <a:extLst/>
          </a:blip>
          <a:stretch>
            <a:fillRect/>
          </a:stretch>
        </p:blipFill>
        <p:spPr>
          <a:xfrm>
            <a:off x="6965824" y="2785196"/>
            <a:ext cx="489084" cy="412665"/>
          </a:xfrm>
          <a:prstGeom prst="rect">
            <a:avLst/>
          </a:prstGeom>
          <a:ln w="12700">
            <a:miter lim="400000"/>
          </a:ln>
        </p:spPr>
      </p:pic>
      <p:pic>
        <p:nvPicPr>
          <p:cNvPr id="339" name="pasted-image.pdf"/>
          <p:cNvPicPr/>
          <p:nvPr/>
        </p:nvPicPr>
        <p:blipFill>
          <a:blip r:embed="rId12">
            <a:extLst/>
          </a:blip>
          <a:stretch>
            <a:fillRect/>
          </a:stretch>
        </p:blipFill>
        <p:spPr>
          <a:xfrm>
            <a:off x="4316600" y="3636955"/>
            <a:ext cx="381001" cy="317501"/>
          </a:xfrm>
          <a:prstGeom prst="rect">
            <a:avLst/>
          </a:prstGeom>
          <a:ln w="12700">
            <a:miter lim="400000"/>
          </a:ln>
        </p:spPr>
      </p:pic>
      <p:pic>
        <p:nvPicPr>
          <p:cNvPr id="340" name="pasted-image.pdf"/>
          <p:cNvPicPr/>
          <p:nvPr/>
        </p:nvPicPr>
        <p:blipFill>
          <a:blip r:embed="rId13">
            <a:extLst/>
          </a:blip>
          <a:stretch>
            <a:fillRect/>
          </a:stretch>
        </p:blipFill>
        <p:spPr>
          <a:xfrm rot="16200000">
            <a:off x="2687609" y="2510283"/>
            <a:ext cx="228601" cy="203201"/>
          </a:xfrm>
          <a:prstGeom prst="rect">
            <a:avLst/>
          </a:prstGeom>
          <a:ln w="12700">
            <a:miter lim="400000"/>
          </a:ln>
        </p:spPr>
      </p:pic>
      <p:pic>
        <p:nvPicPr>
          <p:cNvPr id="341" name="pasted-image.pdf"/>
          <p:cNvPicPr/>
          <p:nvPr/>
        </p:nvPicPr>
        <p:blipFill>
          <a:blip r:embed="rId14">
            <a:extLst/>
          </a:blip>
          <a:stretch>
            <a:fillRect/>
          </a:stretch>
        </p:blipFill>
        <p:spPr>
          <a:xfrm>
            <a:off x="7939135" y="3475948"/>
            <a:ext cx="407887" cy="509858"/>
          </a:xfrm>
          <a:prstGeom prst="rect">
            <a:avLst/>
          </a:prstGeom>
          <a:ln w="12700">
            <a:miter lim="400000"/>
          </a:ln>
        </p:spPr>
      </p:pic>
    </p:spTree>
    <p:extLst>
      <p:ext uri="{BB962C8B-B14F-4D97-AF65-F5344CB8AC3E}">
        <p14:creationId xmlns:p14="http://schemas.microsoft.com/office/powerpoint/2010/main" val="2246291779"/>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1881095" y="962025"/>
            <a:ext cx="4600575" cy="3219450"/>
          </a:xfrm>
          <a:prstGeom prst="rect">
            <a:avLst/>
          </a:prstGeom>
        </p:spPr>
      </p:pic>
      <p:sp>
        <p:nvSpPr>
          <p:cNvPr id="5" name="Shape 293"/>
          <p:cNvSpPr>
            <a:spLocks noGrp="1"/>
          </p:cNvSpPr>
          <p:nvPr>
            <p:ph type="title"/>
          </p:nvPr>
        </p:nvSpPr>
        <p:spPr>
          <a:xfrm>
            <a:off x="366713" y="71438"/>
            <a:ext cx="8410576" cy="554104"/>
          </a:xfrm>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A familiar Microservice example</a:t>
            </a:r>
            <a:endParaRPr sz="3200" dirty="0">
              <a:solidFill>
                <a:srgbClr val="008881"/>
              </a:solidFill>
              <a:uFill>
                <a:solidFill>
                  <a:srgbClr val="008881"/>
                </a:solidFill>
              </a:uFill>
            </a:endParaRPr>
          </a:p>
        </p:txBody>
      </p:sp>
    </p:spTree>
    <p:extLst>
      <p:ext uri="{BB962C8B-B14F-4D97-AF65-F5344CB8AC3E}">
        <p14:creationId xmlns:p14="http://schemas.microsoft.com/office/powerpoint/2010/main" val="395549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5" name="Rectangle 44"/>
          <p:cNvSpPr/>
          <p:nvPr/>
        </p:nvSpPr>
        <p:spPr>
          <a:xfrm>
            <a:off x="4445974" y="919285"/>
            <a:ext cx="3017714" cy="295519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44" name="Rectangle 43"/>
          <p:cNvSpPr/>
          <p:nvPr/>
        </p:nvSpPr>
        <p:spPr>
          <a:xfrm>
            <a:off x="1309074" y="929054"/>
            <a:ext cx="3017714" cy="2945424"/>
          </a:xfrm>
          <a:prstGeom prst="rect">
            <a:avLst/>
          </a:prstGeom>
          <a:solidFill>
            <a:schemeClr val="bg2"/>
          </a:solidFill>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Microservices are hard</a:t>
            </a:r>
            <a:endParaRPr lang="en" sz="2400" u="sng" dirty="0">
              <a:solidFill>
                <a:srgbClr val="33928A"/>
              </a:solidFill>
            </a:endParaRPr>
          </a:p>
        </p:txBody>
      </p:sp>
      <p:pic>
        <p:nvPicPr>
          <p:cNvPr id="8" name="Picture 7"/>
          <p:cNvPicPr>
            <a:picLocks noChangeAspect="1"/>
          </p:cNvPicPr>
          <p:nvPr/>
        </p:nvPicPr>
        <p:blipFill>
          <a:blip r:embed="rId3"/>
          <a:stretch>
            <a:fillRect/>
          </a:stretch>
        </p:blipFill>
        <p:spPr>
          <a:xfrm>
            <a:off x="1353400" y="958363"/>
            <a:ext cx="2934311" cy="2857500"/>
          </a:xfrm>
          <a:prstGeom prst="rect">
            <a:avLst/>
          </a:prstGeom>
        </p:spPr>
      </p:pic>
      <p:pic>
        <p:nvPicPr>
          <p:cNvPr id="9" name="Picture 8"/>
          <p:cNvPicPr>
            <a:picLocks noChangeAspect="1"/>
          </p:cNvPicPr>
          <p:nvPr/>
        </p:nvPicPr>
        <p:blipFill>
          <a:blip r:embed="rId4"/>
          <a:stretch>
            <a:fillRect/>
          </a:stretch>
        </p:blipFill>
        <p:spPr>
          <a:xfrm>
            <a:off x="2227378" y="3952631"/>
            <a:ext cx="1133232" cy="566616"/>
          </a:xfrm>
          <a:prstGeom prst="rect">
            <a:avLst/>
          </a:prstGeom>
        </p:spPr>
      </p:pic>
      <p:pic>
        <p:nvPicPr>
          <p:cNvPr id="256" name="Picture 255"/>
          <p:cNvPicPr>
            <a:picLocks noChangeAspect="1"/>
          </p:cNvPicPr>
          <p:nvPr/>
        </p:nvPicPr>
        <p:blipFill>
          <a:blip r:embed="rId5"/>
          <a:stretch>
            <a:fillRect/>
          </a:stretch>
        </p:blipFill>
        <p:spPr>
          <a:xfrm>
            <a:off x="5216766" y="4061067"/>
            <a:ext cx="1504463" cy="376116"/>
          </a:xfrm>
          <a:prstGeom prst="rect">
            <a:avLst/>
          </a:prstGeom>
        </p:spPr>
      </p:pic>
      <p:pic>
        <p:nvPicPr>
          <p:cNvPr id="257" name="Picture 256"/>
          <p:cNvPicPr>
            <a:picLocks noChangeAspect="1"/>
          </p:cNvPicPr>
          <p:nvPr/>
        </p:nvPicPr>
        <p:blipFill>
          <a:blip r:embed="rId6"/>
          <a:stretch>
            <a:fillRect/>
          </a:stretch>
        </p:blipFill>
        <p:spPr>
          <a:xfrm>
            <a:off x="4492863" y="947615"/>
            <a:ext cx="2921977" cy="2868247"/>
          </a:xfrm>
          <a:prstGeom prst="rect">
            <a:avLst/>
          </a:prstGeom>
        </p:spPr>
      </p:pic>
    </p:spTree>
    <p:extLst>
      <p:ext uri="{BB962C8B-B14F-4D97-AF65-F5344CB8AC3E}">
        <p14:creationId xmlns:p14="http://schemas.microsoft.com/office/powerpoint/2010/main" val="35060157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6" y="1074738"/>
            <a:ext cx="8410575" cy="3382962"/>
          </a:xfrm>
          <a:prstGeom prst="rect">
            <a:avLst/>
          </a:prstGeom>
        </p:spPr>
        <p:txBody>
          <a:bodyPr/>
          <a:lstStyle/>
          <a:p>
            <a:pPr marL="457200" indent="-457200">
              <a:lnSpc>
                <a:spcPct val="113000"/>
              </a:lnSpc>
              <a:buFont typeface="Arial"/>
              <a:buChar char="•"/>
            </a:pPr>
            <a:r>
              <a:rPr lang="en-US" sz="2800" dirty="0">
                <a:solidFill>
                  <a:srgbClr val="FFFFFF"/>
                </a:solidFill>
              </a:rPr>
              <a:t>Configuration Management</a:t>
            </a:r>
          </a:p>
          <a:p>
            <a:pPr marL="457200" indent="-457200">
              <a:lnSpc>
                <a:spcPct val="113000"/>
              </a:lnSpc>
              <a:buFont typeface="Arial"/>
              <a:buChar char="•"/>
            </a:pPr>
            <a:r>
              <a:rPr lang="en-US" sz="2800" dirty="0">
                <a:solidFill>
                  <a:srgbClr val="FFFFFF"/>
                </a:solidFill>
              </a:rPr>
              <a:t>Service Registration &amp; Discovery</a:t>
            </a:r>
          </a:p>
          <a:p>
            <a:pPr marL="457200" indent="-457200">
              <a:lnSpc>
                <a:spcPct val="113000"/>
              </a:lnSpc>
              <a:buFont typeface="Arial"/>
              <a:buChar char="•"/>
            </a:pPr>
            <a:r>
              <a:rPr lang="en-US" sz="2800" dirty="0">
                <a:solidFill>
                  <a:srgbClr val="FFFFFF"/>
                </a:solidFill>
              </a:rPr>
              <a:t>Routing &amp; Load Balancing</a:t>
            </a:r>
          </a:p>
          <a:p>
            <a:pPr marL="457200" indent="-457200">
              <a:lnSpc>
                <a:spcPct val="113000"/>
              </a:lnSpc>
              <a:buFont typeface="Arial"/>
              <a:buChar char="•"/>
            </a:pPr>
            <a:r>
              <a:rPr lang="en-US" sz="2800" dirty="0">
                <a:solidFill>
                  <a:srgbClr val="FFFFFF"/>
                </a:solidFill>
              </a:rPr>
              <a:t>Fault Tolerance (Circuit Breakers) </a:t>
            </a:r>
          </a:p>
          <a:p>
            <a:pPr marL="457200" indent="-457200">
              <a:lnSpc>
                <a:spcPct val="113000"/>
              </a:lnSpc>
              <a:buFont typeface="Arial"/>
              <a:buChar char="•"/>
            </a:pPr>
            <a:r>
              <a:rPr lang="en-US" sz="2800" dirty="0">
                <a:solidFill>
                  <a:srgbClr val="FFFFFF"/>
                </a:solidFill>
              </a:rPr>
              <a:t>Monitoring</a:t>
            </a:r>
          </a:p>
          <a:p>
            <a:pPr marL="457200" indent="-457200">
              <a:lnSpc>
                <a:spcPct val="113000"/>
              </a:lnSpc>
              <a:buFont typeface="Arial"/>
              <a:buChar char="•"/>
            </a:pPr>
            <a:r>
              <a:rPr lang="en-US" sz="2800" dirty="0">
                <a:solidFill>
                  <a:srgbClr val="FFFFFF"/>
                </a:solidFill>
              </a:rPr>
              <a:t>Concurrent API Aggregation &amp; Transformation</a:t>
            </a:r>
          </a:p>
        </p:txBody>
      </p:sp>
      <p:sp>
        <p:nvSpPr>
          <p:cNvPr id="5" name="Shape 27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Challenges of distributed systems</a:t>
            </a:r>
            <a:endParaRPr lang="en" sz="2400" u="sng" dirty="0">
              <a:solidFill>
                <a:srgbClr val="33928A"/>
              </a:solidFill>
            </a:endParaRPr>
          </a:p>
        </p:txBody>
      </p:sp>
    </p:spTree>
    <p:extLst>
      <p:ext uri="{BB962C8B-B14F-4D97-AF65-F5344CB8AC3E}">
        <p14:creationId xmlns:p14="http://schemas.microsoft.com/office/powerpoint/2010/main" val="28377422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HOW?</a:t>
            </a:r>
            <a:endParaRPr lang="en-US" sz="8000" b="1" dirty="0" smtClean="0">
              <a:solidFill>
                <a:srgbClr val="008881"/>
              </a:solidFill>
            </a:endParaRPr>
          </a:p>
        </p:txBody>
      </p:sp>
    </p:spTree>
    <p:extLst>
      <p:ext uri="{BB962C8B-B14F-4D97-AF65-F5344CB8AC3E}">
        <p14:creationId xmlns:p14="http://schemas.microsoft.com/office/powerpoint/2010/main" val="19822589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790"/>
          <p:cNvSpPr/>
          <p:nvPr/>
        </p:nvSpPr>
        <p:spPr>
          <a:xfrm>
            <a:off x="485004" y="1045774"/>
            <a:ext cx="2416298" cy="2868869"/>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endParaRPr lang="en-US" sz="2400" dirty="0" smtClean="0">
              <a:solidFill>
                <a:schemeClr val="bg1"/>
              </a:solidFill>
            </a:endParaRPr>
          </a:p>
          <a:p>
            <a:endParaRPr lang="en-US" sz="2000" b="1" dirty="0" smtClean="0">
              <a:solidFill>
                <a:schemeClr val="bg1">
                  <a:lumMod val="85000"/>
                </a:schemeClr>
              </a:solidFill>
            </a:endParaRPr>
          </a:p>
          <a:p>
            <a:endParaRPr lang="en-US" sz="1000" b="1" dirty="0">
              <a:solidFill>
                <a:schemeClr val="bg1">
                  <a:lumMod val="85000"/>
                </a:schemeClr>
              </a:solidFill>
            </a:endParaRPr>
          </a:p>
          <a:p>
            <a:r>
              <a:rPr lang="en-US" sz="1800" dirty="0" smtClean="0">
                <a:solidFill>
                  <a:schemeClr val="tx2">
                    <a:lumMod val="95000"/>
                    <a:lumOff val="5000"/>
                  </a:schemeClr>
                </a:solidFill>
              </a:rPr>
              <a:t>#</a:t>
            </a:r>
            <a:r>
              <a:rPr lang="en-US" sz="1800" dirty="0">
                <a:solidFill>
                  <a:schemeClr val="tx2">
                    <a:lumMod val="95000"/>
                    <a:lumOff val="5000"/>
                  </a:schemeClr>
                </a:solidFill>
              </a:rPr>
              <a:t>1 Enterprise Java App </a:t>
            </a:r>
            <a:r>
              <a:rPr lang="en-US" sz="1800" dirty="0" smtClean="0">
                <a:solidFill>
                  <a:schemeClr val="tx2">
                    <a:lumMod val="95000"/>
                    <a:lumOff val="5000"/>
                  </a:schemeClr>
                </a:solidFill>
              </a:rPr>
              <a:t>Framework</a:t>
            </a:r>
            <a:endParaRPr lang="en-US" sz="1800" dirty="0">
              <a:solidFill>
                <a:schemeClr val="tx2">
                  <a:lumMod val="95000"/>
                  <a:lumOff val="5000"/>
                </a:schemeClr>
              </a:solidFill>
            </a:endParaRPr>
          </a:p>
          <a:p>
            <a:endParaRPr lang="en-US" sz="1800" dirty="0">
              <a:solidFill>
                <a:schemeClr val="tx2">
                  <a:lumMod val="95000"/>
                  <a:lumOff val="5000"/>
                </a:schemeClr>
              </a:solidFill>
            </a:endParaRPr>
          </a:p>
          <a:p>
            <a:r>
              <a:rPr lang="en-US" sz="1800" dirty="0" smtClean="0">
                <a:solidFill>
                  <a:schemeClr val="tx2">
                    <a:lumMod val="95000"/>
                    <a:lumOff val="5000"/>
                  </a:schemeClr>
                </a:solidFill>
              </a:rPr>
              <a:t>Netflix</a:t>
            </a:r>
            <a:endParaRPr lang="en-US" sz="1800" dirty="0">
              <a:solidFill>
                <a:schemeClr val="tx2">
                  <a:lumMod val="95000"/>
                  <a:lumOff val="5000"/>
                </a:schemeClr>
              </a:solidFill>
            </a:endParaRPr>
          </a:p>
          <a:p>
            <a:endParaRPr lang="en-US" sz="1800" dirty="0" smtClean="0">
              <a:solidFill>
                <a:schemeClr val="tx2">
                  <a:lumMod val="95000"/>
                  <a:lumOff val="5000"/>
                </a:schemeClr>
              </a:solidFill>
            </a:endParaRPr>
          </a:p>
          <a:p>
            <a:r>
              <a:rPr lang="en-US" sz="1800" dirty="0" smtClean="0">
                <a:solidFill>
                  <a:schemeClr val="tx2">
                    <a:lumMod val="95000"/>
                    <a:lumOff val="5000"/>
                  </a:schemeClr>
                </a:solidFill>
              </a:rPr>
              <a:t>Open Source</a:t>
            </a:r>
            <a:endParaRPr lang="en-US" sz="1800" dirty="0">
              <a:solidFill>
                <a:schemeClr val="tx2">
                  <a:lumMod val="95000"/>
                  <a:lumOff val="5000"/>
                </a:schemeClr>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rgbClr val="3A3A3A"/>
              </a:solidFill>
              <a:latin typeface="Arial"/>
              <a:ea typeface="Arial"/>
              <a:cs typeface="Arial"/>
              <a:sym typeface="Arial"/>
              <a:rtl val="0"/>
            </a:endParaRPr>
          </a:p>
        </p:txBody>
      </p:sp>
      <p:sp>
        <p:nvSpPr>
          <p:cNvPr id="16" name="Shape 790"/>
          <p:cNvSpPr/>
          <p:nvPr/>
        </p:nvSpPr>
        <p:spPr>
          <a:xfrm>
            <a:off x="3059192" y="1045774"/>
            <a:ext cx="2470532" cy="2883534"/>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endParaRPr lang="en-US" sz="3600" b="0" i="0" u="none" strike="noStrike" cap="none" baseline="0" dirty="0" smtClean="0">
              <a:solidFill>
                <a:schemeClr val="bg1"/>
              </a:solidFill>
              <a:latin typeface="Arial"/>
              <a:ea typeface="Arial"/>
              <a:cs typeface="Arial"/>
              <a:sym typeface="Arial"/>
              <a:rtl val="0"/>
            </a:endParaRPr>
          </a:p>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dirty="0" smtClean="0">
                <a:solidFill>
                  <a:schemeClr val="bg1"/>
                </a:solidFill>
                <a:sym typeface="Arial"/>
                <a:rtl val="0"/>
              </a:rPr>
              <a:t>Spring</a:t>
            </a:r>
            <a:r>
              <a:rPr lang="en-US" sz="2400" dirty="0">
                <a:solidFill>
                  <a:schemeClr val="bg1"/>
                </a:solidFill>
              </a:rPr>
              <a:t> </a:t>
            </a:r>
            <a:r>
              <a:rPr lang="en-US" sz="2400" b="0" i="0" u="none" strike="noStrike" cap="none" dirty="0" smtClean="0">
                <a:solidFill>
                  <a:schemeClr val="bg1"/>
                </a:solidFill>
                <a:sym typeface="Arial"/>
                <a:rtl val="0"/>
              </a:rPr>
              <a:t>Boot</a:t>
            </a:r>
            <a:endParaRPr lang="en-US" sz="2400" b="1" dirty="0">
              <a:solidFill>
                <a:schemeClr val="bg1">
                  <a:lumMod val="85000"/>
                </a:schemeClr>
              </a:solidFill>
            </a:endParaRPr>
          </a:p>
          <a:p>
            <a:endParaRPr lang="en-US" sz="2000" b="1" dirty="0" smtClean="0">
              <a:solidFill>
                <a:schemeClr val="bg1">
                  <a:lumMod val="85000"/>
                </a:schemeClr>
              </a:solidFill>
            </a:endParaRPr>
          </a:p>
          <a:p>
            <a:endParaRPr lang="en-US" sz="1000" b="1" dirty="0" smtClean="0">
              <a:solidFill>
                <a:schemeClr val="bg1">
                  <a:lumMod val="85000"/>
                </a:schemeClr>
              </a:solidFill>
            </a:endParaRPr>
          </a:p>
          <a:p>
            <a:r>
              <a:rPr lang="en-US" sz="1800" dirty="0" smtClean="0"/>
              <a:t>Quick Start</a:t>
            </a:r>
          </a:p>
          <a:p>
            <a:endParaRPr lang="en-US" sz="1800" dirty="0"/>
          </a:p>
          <a:p>
            <a:r>
              <a:rPr lang="en-US" sz="1800" dirty="0" smtClean="0"/>
              <a:t>Little to no </a:t>
            </a:r>
            <a:r>
              <a:rPr lang="en-US" sz="1800" dirty="0" err="1" smtClean="0"/>
              <a:t>config</a:t>
            </a:r>
            <a:r>
              <a:rPr lang="en-US" sz="1800" dirty="0" smtClean="0"/>
              <a:t>.</a:t>
            </a:r>
          </a:p>
          <a:p>
            <a:endParaRPr lang="en-US" sz="1800" dirty="0"/>
          </a:p>
          <a:p>
            <a:r>
              <a:rPr lang="en-US" sz="1800" dirty="0" smtClean="0"/>
              <a:t>Opinionated View</a:t>
            </a:r>
          </a:p>
          <a:p>
            <a:endParaRPr lang="en-US" sz="2000" b="1" dirty="0">
              <a:solidFill>
                <a:srgbClr val="194945"/>
              </a:solidFill>
            </a:endParaRPr>
          </a:p>
          <a:p>
            <a:pPr marL="0" marR="0" lvl="0" indent="0" algn="ctr" rtl="0">
              <a:lnSpc>
                <a:spcPct val="100000"/>
              </a:lnSpc>
              <a:spcBef>
                <a:spcPts val="0"/>
              </a:spcBef>
              <a:spcAft>
                <a:spcPts val="0"/>
              </a:spcAft>
              <a:buClr>
                <a:srgbClr val="00685D"/>
              </a:buClr>
              <a:buSzPct val="25000"/>
              <a:buFont typeface="Arial"/>
              <a:buNone/>
            </a:pPr>
            <a:endParaRPr lang="en-US" sz="4400" b="0" i="0" u="none" strike="noStrike" cap="none" baseline="0" dirty="0">
              <a:solidFill>
                <a:schemeClr val="bg1"/>
              </a:solidFill>
              <a:latin typeface="Arial"/>
              <a:ea typeface="Arial"/>
              <a:cs typeface="Arial"/>
              <a:sym typeface="Arial"/>
              <a:rtl val="0"/>
            </a:endParaRPr>
          </a:p>
        </p:txBody>
      </p:sp>
      <p:pic>
        <p:nvPicPr>
          <p:cNvPr id="19" name="Picture 2" descr="C:\Users\phumphrey\Documents\logos\Spring_Avatar_Green_500x5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603" y="72571"/>
            <a:ext cx="559615" cy="55961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270657" y="72571"/>
            <a:ext cx="6666724" cy="460500"/>
          </a:xfrm>
        </p:spPr>
        <p:txBody>
          <a:bodyPr/>
          <a:lstStyle/>
          <a:p>
            <a:r>
              <a:rPr lang="en-US" sz="3200" dirty="0" smtClean="0">
                <a:solidFill>
                  <a:schemeClr val="accent1"/>
                </a:solidFill>
              </a:rPr>
              <a:t>It takes a Cloud Native Application</a:t>
            </a:r>
            <a:r>
              <a:rPr lang="en-US" sz="3200" dirty="0" smtClean="0">
                <a:solidFill>
                  <a:schemeClr val="accent1">
                    <a:lumMod val="75000"/>
                  </a:schemeClr>
                </a:solidFill>
              </a:rPr>
              <a:t> </a:t>
            </a:r>
            <a:r>
              <a:rPr lang="en-US" sz="3200" dirty="0">
                <a:solidFill>
                  <a:schemeClr val="accent1"/>
                </a:solidFill>
              </a:rPr>
              <a:t>Framework</a:t>
            </a:r>
          </a:p>
        </p:txBody>
      </p:sp>
      <p:sp>
        <p:nvSpPr>
          <p:cNvPr id="8" name="Shape 790"/>
          <p:cNvSpPr/>
          <p:nvPr/>
        </p:nvSpPr>
        <p:spPr>
          <a:xfrm>
            <a:off x="5732432" y="1045773"/>
            <a:ext cx="2452355" cy="2883535"/>
          </a:xfrm>
          <a:prstGeom prst="roundRect">
            <a:avLst>
              <a:gd name="adj" fmla="val 16667"/>
            </a:avLst>
          </a:prstGeom>
          <a:solidFill>
            <a:schemeClr val="accent2">
              <a:lumMod val="75000"/>
            </a:schemeClr>
          </a:solidFill>
          <a:ln w="9525" cap="flat">
            <a:no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685D"/>
              </a:buClr>
              <a:buSzPct val="25000"/>
              <a:buFont typeface="Arial"/>
              <a:buNone/>
            </a:pPr>
            <a:r>
              <a:rPr lang="en-US" sz="2400" b="0" i="0" u="none" strike="noStrike" cap="none" baseline="0" smtClean="0">
                <a:solidFill>
                  <a:schemeClr val="bg1"/>
                </a:solidFill>
                <a:sym typeface="Arial"/>
                <a:rtl val="0"/>
              </a:rPr>
              <a:t>Spring</a:t>
            </a:r>
            <a:r>
              <a:rPr lang="en-US" sz="2400" smtClean="0">
                <a:solidFill>
                  <a:schemeClr val="bg1"/>
                </a:solidFill>
              </a:rPr>
              <a:t> </a:t>
            </a:r>
            <a:r>
              <a:rPr lang="en-US" sz="2400" b="0" i="0" u="none" strike="noStrike" cap="none" dirty="0" smtClean="0">
                <a:solidFill>
                  <a:schemeClr val="bg1"/>
                </a:solidFill>
                <a:sym typeface="Arial"/>
                <a:rtl val="0"/>
              </a:rPr>
              <a:t>Cloud</a:t>
            </a:r>
            <a:endParaRPr lang="en-US" sz="2400" b="1" dirty="0" smtClean="0">
              <a:solidFill>
                <a:schemeClr val="bg1">
                  <a:lumMod val="85000"/>
                </a:schemeClr>
              </a:solidFill>
            </a:endParaRPr>
          </a:p>
          <a:p>
            <a:pPr lvl="0" defTabSz="777240">
              <a:spcBef>
                <a:spcPts val="400"/>
              </a:spcBef>
              <a:buClr>
                <a:srgbClr val="33928A"/>
              </a:buClr>
              <a:buSzPct val="100000"/>
              <a:defRPr>
                <a:solidFill>
                  <a:srgbClr val="000000"/>
                </a:solidFill>
                <a:uFillTx/>
              </a:defRPr>
            </a:pPr>
            <a:r>
              <a:rPr lang="en-US" sz="1600" dirty="0" smtClean="0">
                <a:solidFill>
                  <a:schemeClr val="tx2"/>
                </a:solidFill>
                <a:uFill>
                  <a:solidFill>
                    <a:srgbClr val="4D4D4D"/>
                  </a:solidFill>
                </a:uFill>
                <a:latin typeface="+mn-lt"/>
                <a:ea typeface="Avenir Next"/>
                <a:cs typeface="Avenir Next"/>
                <a:sym typeface="Avenir Next"/>
              </a:rPr>
              <a:t>Distributed Config</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Registration and Discovery</a:t>
            </a:r>
          </a:p>
          <a:p>
            <a:pPr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ea typeface="Avenir Next"/>
                <a:cs typeface="Avenir Next"/>
                <a:sym typeface="Avenir Next"/>
              </a:rPr>
              <a:t>Fault </a:t>
            </a:r>
            <a:r>
              <a:rPr lang="en-US" sz="1600" dirty="0" smtClean="0">
                <a:solidFill>
                  <a:schemeClr val="tx2"/>
                </a:solidFill>
                <a:uFill>
                  <a:solidFill>
                    <a:srgbClr val="4D4D4D"/>
                  </a:solidFill>
                </a:uFill>
                <a:ea typeface="Avenir Next"/>
                <a:cs typeface="Avenir Next"/>
                <a:sym typeface="Avenir Next"/>
              </a:rPr>
              <a:t>Tolerance</a:t>
            </a:r>
            <a:endParaRPr lang="en-US" sz="1600" dirty="0">
              <a:solidFill>
                <a:schemeClr val="tx2"/>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Routing/Load Balancing</a:t>
            </a:r>
          </a:p>
          <a:p>
            <a:pPr lvl="0" defTabSz="777240">
              <a:spcBef>
                <a:spcPts val="400"/>
              </a:spcBef>
              <a:buClr>
                <a:srgbClr val="33928A"/>
              </a:buClr>
              <a:buSzPct val="100000"/>
              <a:defRPr>
                <a:solidFill>
                  <a:srgbClr val="000000"/>
                </a:solidFill>
                <a:uFillTx/>
              </a:defRPr>
            </a:pPr>
            <a:r>
              <a:rPr lang="en-US" sz="1600" dirty="0">
                <a:solidFill>
                  <a:schemeClr val="tx2"/>
                </a:solidFill>
                <a:uFill>
                  <a:solidFill>
                    <a:srgbClr val="4D4D4D"/>
                  </a:solidFill>
                </a:uFill>
                <a:latin typeface="+mn-lt"/>
                <a:ea typeface="Avenir Next"/>
                <a:cs typeface="Avenir Next"/>
                <a:sym typeface="Avenir Next"/>
              </a:rPr>
              <a:t>Service </a:t>
            </a:r>
            <a:r>
              <a:rPr lang="en-US" sz="1600" dirty="0" smtClean="0">
                <a:solidFill>
                  <a:schemeClr val="tx2"/>
                </a:solidFill>
                <a:uFill>
                  <a:solidFill>
                    <a:srgbClr val="4D4D4D"/>
                  </a:solidFill>
                </a:uFill>
                <a:latin typeface="+mn-lt"/>
                <a:ea typeface="Avenir Next"/>
                <a:cs typeface="Avenir Next"/>
                <a:sym typeface="Avenir Next"/>
              </a:rPr>
              <a:t>Integration</a:t>
            </a:r>
            <a:endParaRPr lang="en-US" sz="1600" dirty="0">
              <a:solidFill>
                <a:srgbClr val="3A3A3A"/>
              </a:solidFill>
              <a:uFill>
                <a:solidFill>
                  <a:srgbClr val="4D4D4D"/>
                </a:solidFill>
              </a:uFill>
              <a:latin typeface="+mn-lt"/>
              <a:ea typeface="Avenir Next"/>
              <a:cs typeface="Avenir Next"/>
              <a:sym typeface="Avenir Next"/>
            </a:endParaRPr>
          </a:p>
          <a:p>
            <a:pPr lvl="0" defTabSz="777240">
              <a:spcBef>
                <a:spcPts val="400"/>
              </a:spcBef>
              <a:buClr>
                <a:srgbClr val="33928A"/>
              </a:buClr>
              <a:buSzPct val="100000"/>
              <a:defRPr>
                <a:solidFill>
                  <a:srgbClr val="000000"/>
                </a:solidFill>
                <a:uFillTx/>
              </a:defRPr>
            </a:pPr>
            <a:endParaRPr lang="en-US" sz="1600" dirty="0">
              <a:solidFill>
                <a:srgbClr val="3A3A3A"/>
              </a:solidFill>
              <a:uFill>
                <a:solidFill>
                  <a:srgbClr val="4D4D4D"/>
                </a:solidFill>
              </a:uFill>
              <a:latin typeface="+mn-lt"/>
              <a:ea typeface="Avenir Next"/>
              <a:cs typeface="Avenir Next"/>
              <a:sym typeface="Avenir Next"/>
            </a:endParaRPr>
          </a:p>
        </p:txBody>
      </p:sp>
      <p:sp>
        <p:nvSpPr>
          <p:cNvPr id="9" name="Rectangle 8"/>
          <p:cNvSpPr/>
          <p:nvPr/>
        </p:nvSpPr>
        <p:spPr>
          <a:xfrm>
            <a:off x="409484" y="4066989"/>
            <a:ext cx="8469940" cy="461665"/>
          </a:xfrm>
          <a:prstGeom prst="rect">
            <a:avLst/>
          </a:prstGeom>
        </p:spPr>
        <p:txBody>
          <a:bodyPr wrap="square">
            <a:spAutoFit/>
          </a:bodyPr>
          <a:lstStyle/>
          <a:p>
            <a:r>
              <a:rPr lang="en-US" sz="1200" dirty="0" smtClean="0">
                <a:solidFill>
                  <a:schemeClr val="bg1"/>
                </a:solidFill>
              </a:rPr>
              <a:t>Pivotal is the main custodian of Spring and we hire the main committers for Spring Boot and Spring Cloud. We can bring these resources to bear to help significantly accelerate a customer’s journey to becoming a Cloud Native enterprise  </a:t>
            </a:r>
            <a:endParaRPr lang="en-US" sz="1200" dirty="0">
              <a:solidFill>
                <a:schemeClr val="bg1"/>
              </a:solidFill>
            </a:endParaRPr>
          </a:p>
        </p:txBody>
      </p:sp>
    </p:spTree>
    <p:extLst>
      <p:ext uri="{BB962C8B-B14F-4D97-AF65-F5344CB8AC3E}">
        <p14:creationId xmlns:p14="http://schemas.microsoft.com/office/powerpoint/2010/main" val="25820698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792190"/>
            <a:ext cx="373338" cy="273844"/>
          </a:xfrm>
        </p:spPr>
        <p:txBody>
          <a:bodyPr/>
          <a:lstStyle/>
          <a:p>
            <a:fld id="{ADA07C09-8A41-3B46-A636-3955072BBB4F}" type="slidenum">
              <a:rPr lang="en-US" smtClean="0"/>
              <a:pPr/>
              <a:t>26</a:t>
            </a:fld>
            <a:endParaRPr lang="en-US"/>
          </a:p>
        </p:txBody>
      </p:sp>
      <p:sp>
        <p:nvSpPr>
          <p:cNvPr id="3" name="Shape 542"/>
          <p:cNvSpPr txBox="1">
            <a:spLocks/>
          </p:cNvSpPr>
          <p:nvPr/>
        </p:nvSpPr>
        <p:spPr>
          <a:xfrm>
            <a:off x="421585" y="1570596"/>
            <a:ext cx="7770118" cy="3416400"/>
          </a:xfrm>
          <a:prstGeom prst="rect">
            <a:avLst/>
          </a:prstGeom>
        </p:spPr>
        <p:txBody>
          <a:bodyPr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lvl="0" indent="-285750">
              <a:spcBef>
                <a:spcPts val="0"/>
              </a:spcBef>
              <a:buClr>
                <a:srgbClr val="139487"/>
              </a:buClr>
              <a:buSzPct val="100000"/>
            </a:pPr>
            <a:r>
              <a:rPr lang="en" sz="1800" dirty="0">
                <a:solidFill>
                  <a:schemeClr val="accent1"/>
                </a:solidFill>
                <a:latin typeface="Arial"/>
                <a:ea typeface="Arial"/>
                <a:cs typeface="Arial"/>
              </a:rPr>
              <a:t>Runtimes and their client libraries for:</a:t>
            </a:r>
          </a:p>
          <a:p>
            <a:pPr marL="800100" lvl="1" indent="-292100">
              <a:spcBef>
                <a:spcPts val="320"/>
              </a:spcBef>
              <a:buClr>
                <a:srgbClr val="139487"/>
              </a:buClr>
              <a:buSzPct val="100000"/>
            </a:pPr>
            <a:r>
              <a:rPr lang="en" sz="1800" dirty="0">
                <a:solidFill>
                  <a:schemeClr val="accent1"/>
                </a:solidFill>
                <a:ea typeface="Arial"/>
                <a:cs typeface="Arial"/>
              </a:rPr>
              <a:t>Configuration </a:t>
            </a:r>
            <a:r>
              <a:rPr lang="en" sz="1800" dirty="0" smtClean="0">
                <a:solidFill>
                  <a:schemeClr val="accent1"/>
                </a:solidFill>
                <a:ea typeface="Arial"/>
                <a:cs typeface="Arial"/>
              </a:rPr>
              <a:t>Management</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Service Discovery</a:t>
            </a:r>
            <a:endParaRPr lang="en-US" sz="1800" dirty="0" smtClean="0">
              <a:solidFill>
                <a:schemeClr val="accent1"/>
              </a:solidFill>
              <a:latin typeface="Arial"/>
              <a:ea typeface="Arial"/>
              <a:cs typeface="Arial"/>
            </a:endParaRPr>
          </a:p>
          <a:p>
            <a:pPr marL="800100" lvl="1" indent="-292100">
              <a:spcBef>
                <a:spcPts val="320"/>
              </a:spcBef>
              <a:buClr>
                <a:srgbClr val="139487"/>
              </a:buClr>
              <a:buSzPct val="100000"/>
            </a:pPr>
            <a:r>
              <a:rPr lang="en-US" sz="1800" dirty="0" smtClean="0">
                <a:solidFill>
                  <a:schemeClr val="accent1"/>
                </a:solidFill>
                <a:ea typeface="Arial"/>
                <a:cs typeface="Arial"/>
              </a:rPr>
              <a:t>Routing &amp; Load Balancing</a:t>
            </a:r>
            <a:endParaRPr lang="en" sz="1800" dirty="0">
              <a:solidFill>
                <a:schemeClr val="accent1"/>
              </a:solidFill>
              <a:latin typeface="Arial"/>
              <a:ea typeface="Arial"/>
              <a:cs typeface="Arial"/>
            </a:endParaRPr>
          </a:p>
          <a:p>
            <a:pPr marL="800100" lvl="1" indent="-292100">
              <a:spcBef>
                <a:spcPts val="320"/>
              </a:spcBef>
              <a:buClr>
                <a:srgbClr val="139487"/>
              </a:buClr>
              <a:buSzPct val="100000"/>
            </a:pPr>
            <a:r>
              <a:rPr lang="en" sz="1800" dirty="0" smtClean="0">
                <a:solidFill>
                  <a:schemeClr val="accent1"/>
                </a:solidFill>
                <a:latin typeface="Arial"/>
                <a:ea typeface="Arial"/>
                <a:cs typeface="Arial"/>
              </a:rPr>
              <a:t>Circuit </a:t>
            </a:r>
            <a:r>
              <a:rPr lang="en" sz="1800" dirty="0">
                <a:solidFill>
                  <a:schemeClr val="accent1"/>
                </a:solidFill>
                <a:latin typeface="Arial"/>
                <a:ea typeface="Arial"/>
                <a:cs typeface="Arial"/>
              </a:rPr>
              <a:t>Breakers</a:t>
            </a:r>
          </a:p>
          <a:p>
            <a:pPr marL="800100" lvl="1" indent="-292100">
              <a:spcBef>
                <a:spcPts val="320"/>
              </a:spcBef>
              <a:buClr>
                <a:srgbClr val="139487"/>
              </a:buClr>
              <a:buSzPct val="100000"/>
            </a:pPr>
            <a:r>
              <a:rPr lang="en" sz="1800" dirty="0" smtClean="0">
                <a:solidFill>
                  <a:schemeClr val="accent1"/>
                </a:solidFill>
                <a:latin typeface="Arial"/>
                <a:ea typeface="Arial"/>
                <a:cs typeface="Arial"/>
              </a:rPr>
              <a:t>Reverse </a:t>
            </a:r>
            <a:r>
              <a:rPr lang="en" sz="1800" dirty="0">
                <a:solidFill>
                  <a:schemeClr val="accent1"/>
                </a:solidFill>
                <a:latin typeface="Arial"/>
                <a:ea typeface="Arial"/>
                <a:cs typeface="Arial"/>
              </a:rPr>
              <a:t>Proxies</a:t>
            </a:r>
          </a:p>
          <a:p>
            <a:pPr marL="800100" lvl="1" indent="-292100">
              <a:spcBef>
                <a:spcPts val="320"/>
              </a:spcBef>
              <a:buClr>
                <a:srgbClr val="139487"/>
              </a:buClr>
              <a:buSzPct val="100000"/>
            </a:pPr>
            <a:r>
              <a:rPr lang="en" sz="1800" dirty="0">
                <a:solidFill>
                  <a:schemeClr val="accent1"/>
                </a:solidFill>
                <a:latin typeface="Arial"/>
                <a:ea typeface="Arial"/>
                <a:cs typeface="Arial"/>
              </a:rPr>
              <a:t>….and much more</a:t>
            </a:r>
          </a:p>
          <a:p>
            <a:pPr marL="228600" lvl="0" indent="-228600">
              <a:spcBef>
                <a:spcPts val="400"/>
              </a:spcBef>
              <a:buClr>
                <a:srgbClr val="139487"/>
              </a:buClr>
              <a:buSzPct val="100000"/>
            </a:pPr>
            <a:r>
              <a:rPr lang="en" sz="1800" dirty="0">
                <a:solidFill>
                  <a:schemeClr val="accent1"/>
                </a:solidFill>
                <a:latin typeface="Arial"/>
                <a:ea typeface="Arial"/>
                <a:cs typeface="Arial"/>
              </a:rPr>
              <a:t>Security (encrypt, SSO, roles)</a:t>
            </a:r>
          </a:p>
          <a:p>
            <a:pPr marL="228600" lvl="0" indent="-228600">
              <a:spcBef>
                <a:spcPts val="400"/>
              </a:spcBef>
              <a:buClr>
                <a:srgbClr val="139487"/>
              </a:buClr>
              <a:buSzPct val="100000"/>
            </a:pPr>
            <a:r>
              <a:rPr lang="en" sz="1800" dirty="0">
                <a:solidFill>
                  <a:schemeClr val="accent1"/>
                </a:solidFill>
                <a:latin typeface="Arial"/>
                <a:ea typeface="Arial"/>
                <a:cs typeface="Arial"/>
              </a:rPr>
              <a:t>Connectors for CF, Heroku, AWS</a:t>
            </a:r>
          </a:p>
          <a:p>
            <a:pPr marL="228600" lvl="0" indent="-228600">
              <a:spcBef>
                <a:spcPts val="480"/>
              </a:spcBef>
              <a:buClr>
                <a:srgbClr val="139487"/>
              </a:buClr>
              <a:buSzPct val="100000"/>
              <a:buNone/>
            </a:pPr>
            <a:endParaRPr lang="en" sz="1800" dirty="0">
              <a:solidFill>
                <a:schemeClr val="accent1"/>
              </a:solidFill>
              <a:latin typeface="Arial"/>
              <a:ea typeface="Arial"/>
              <a:cs typeface="Arial"/>
            </a:endParaRPr>
          </a:p>
        </p:txBody>
      </p:sp>
      <p:sp>
        <p:nvSpPr>
          <p:cNvPr id="4" name="Shape 541"/>
          <p:cNvSpPr txBox="1">
            <a:spLocks/>
          </p:cNvSpPr>
          <p:nvPr/>
        </p:nvSpPr>
        <p:spPr>
          <a:xfrm>
            <a:off x="488731" y="445025"/>
            <a:ext cx="8520600" cy="572700"/>
          </a:xfrm>
          <a:prstGeom prst="rect">
            <a:avLst/>
          </a:prstGeom>
        </p:spPr>
        <p:txBody>
          <a:bodyPr lIns="91425" tIns="91425" rIns="91425" bIns="91425"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solidFill>
                  <a:srgbClr val="139487"/>
                </a:solidFill>
              </a:rPr>
              <a:t>Spring </a:t>
            </a:r>
            <a:r>
              <a:rPr lang="en-US" sz="3200" b="1" dirty="0" smtClean="0">
                <a:solidFill>
                  <a:srgbClr val="139487"/>
                </a:solidFill>
              </a:rPr>
              <a:t>Cloud</a:t>
            </a:r>
          </a:p>
          <a:p>
            <a:pPr algn="l">
              <a:spcBef>
                <a:spcPts val="0"/>
              </a:spcBef>
            </a:pPr>
            <a:r>
              <a:rPr lang="en-US" sz="2000" dirty="0" smtClean="0">
                <a:solidFill>
                  <a:schemeClr val="accent1"/>
                </a:solidFill>
                <a:latin typeface="Arial"/>
                <a:ea typeface="Arial"/>
                <a:cs typeface="Arial"/>
              </a:rPr>
              <a:t>Application </a:t>
            </a:r>
            <a:r>
              <a:rPr lang="en-US" sz="2000" dirty="0">
                <a:solidFill>
                  <a:schemeClr val="accent1"/>
                </a:solidFill>
                <a:latin typeface="Arial"/>
                <a:ea typeface="Arial"/>
                <a:cs typeface="Arial"/>
              </a:rPr>
              <a:t>coordination patterns</a:t>
            </a:r>
          </a:p>
          <a:p>
            <a:pPr algn="l">
              <a:spcBef>
                <a:spcPts val="0"/>
              </a:spcBef>
            </a:pPr>
            <a:endParaRPr lang="en-US" sz="2000" dirty="0">
              <a:solidFill>
                <a:schemeClr val="accent1"/>
              </a:solidFill>
              <a:latin typeface="Arial"/>
              <a:ea typeface="Arial"/>
              <a:cs typeface="Arial"/>
            </a:endParaRPr>
          </a:p>
        </p:txBody>
      </p:sp>
      <p:pic>
        <p:nvPicPr>
          <p:cNvPr id="17" name="Picture 16"/>
          <p:cNvPicPr>
            <a:picLocks noChangeAspect="1"/>
          </p:cNvPicPr>
          <p:nvPr/>
        </p:nvPicPr>
        <p:blipFill rotWithShape="1">
          <a:blip r:embed="rId2"/>
          <a:srcRect t="-1548" r="38171" b="8461"/>
          <a:stretch/>
        </p:blipFill>
        <p:spPr>
          <a:xfrm>
            <a:off x="5429382" y="445024"/>
            <a:ext cx="2933289" cy="2014923"/>
          </a:xfrm>
          <a:prstGeom prst="rect">
            <a:avLst/>
          </a:prstGeom>
          <a:effectLst>
            <a:outerShdw blurRad="50800" dist="38100" dir="5400000" algn="t" rotWithShape="0">
              <a:prstClr val="black">
                <a:alpha val="40000"/>
              </a:prstClr>
            </a:outerShdw>
          </a:effectLst>
        </p:spPr>
      </p:pic>
      <p:pic>
        <p:nvPicPr>
          <p:cNvPr id="18" name="Picture 17"/>
          <p:cNvPicPr>
            <a:picLocks noChangeAspect="1"/>
          </p:cNvPicPr>
          <p:nvPr/>
        </p:nvPicPr>
        <p:blipFill rotWithShape="1">
          <a:blip r:embed="rId3"/>
          <a:srcRect r="41013"/>
          <a:stretch/>
        </p:blipFill>
        <p:spPr>
          <a:xfrm>
            <a:off x="6086864" y="1523297"/>
            <a:ext cx="2922467" cy="2090700"/>
          </a:xfrm>
          <a:prstGeom prst="rect">
            <a:avLst/>
          </a:prstGeom>
          <a:effectLst>
            <a:outerShdw blurRad="50800" dist="38100" dir="5400000" algn="t" rotWithShape="0">
              <a:prstClr val="black">
                <a:alpha val="40000"/>
              </a:prstClr>
            </a:outerShdw>
          </a:effectLst>
        </p:spPr>
      </p:pic>
      <p:pic>
        <p:nvPicPr>
          <p:cNvPr id="19" name="Picture 18"/>
          <p:cNvPicPr>
            <a:picLocks noChangeAspect="1"/>
          </p:cNvPicPr>
          <p:nvPr/>
        </p:nvPicPr>
        <p:blipFill rotWithShape="1">
          <a:blip r:embed="rId4"/>
          <a:srcRect r="40611"/>
          <a:stretch/>
        </p:blipFill>
        <p:spPr>
          <a:xfrm>
            <a:off x="5031492" y="2654117"/>
            <a:ext cx="2933531" cy="208761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32616522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27</a:t>
            </a:fld>
            <a:endParaRPr sz="800">
              <a:solidFill>
                <a:srgbClr val="808080"/>
              </a:solidFill>
              <a:uFill>
                <a:solidFill>
                  <a:srgbClr val="808080"/>
                </a:solidFill>
              </a:uFill>
            </a:endParaRPr>
          </a:p>
        </p:txBody>
      </p:sp>
      <p:sp>
        <p:nvSpPr>
          <p:cNvPr id="510" name="Shape 510"/>
          <p:cNvSpPr>
            <a:spLocks noGrp="1"/>
          </p:cNvSpPr>
          <p:nvPr>
            <p:ph type="title"/>
          </p:nvPr>
        </p:nvSpPr>
        <p:spPr>
          <a:prstGeom prst="rect">
            <a:avLst/>
          </a:prstGeom>
        </p:spPr>
        <p:txBody>
          <a:bodyPr/>
          <a:lstStyle/>
          <a:p>
            <a:pPr lvl="0">
              <a:defRPr sz="1800">
                <a:solidFill>
                  <a:srgbClr val="000000"/>
                </a:solidFill>
                <a:uFillTx/>
              </a:defRPr>
            </a:pPr>
            <a:r>
              <a:rPr lang="en-US" sz="3200" dirty="0" smtClean="0">
                <a:solidFill>
                  <a:srgbClr val="008881"/>
                </a:solidFill>
                <a:uFill>
                  <a:solidFill>
                    <a:srgbClr val="008881"/>
                  </a:solidFill>
                </a:uFill>
              </a:rPr>
              <a:t>Companies want to be </a:t>
            </a:r>
            <a:r>
              <a:rPr lang="en-US" sz="3200" b="1" dirty="0" smtClean="0">
                <a:solidFill>
                  <a:srgbClr val="008881"/>
                </a:solidFill>
                <a:uFill>
                  <a:solidFill>
                    <a:srgbClr val="008881"/>
                  </a:solidFill>
                </a:uFill>
              </a:rPr>
              <a:t>fast</a:t>
            </a:r>
            <a:r>
              <a:rPr lang="en-US" sz="3200" dirty="0" smtClean="0">
                <a:solidFill>
                  <a:srgbClr val="008881"/>
                </a:solidFill>
                <a:uFill>
                  <a:solidFill>
                    <a:srgbClr val="008881"/>
                  </a:solidFill>
                </a:uFill>
              </a:rPr>
              <a:t> like Netflix</a:t>
            </a:r>
            <a:endParaRPr sz="3200" b="1" dirty="0">
              <a:solidFill>
                <a:srgbClr val="008881"/>
              </a:solidFill>
              <a:uFill>
                <a:solidFill>
                  <a:srgbClr val="008881"/>
                </a:solidFill>
              </a:uFill>
            </a:endParaRPr>
          </a:p>
        </p:txBody>
      </p:sp>
      <p:sp>
        <p:nvSpPr>
          <p:cNvPr id="6" name="Shape 492"/>
          <p:cNvSpPr>
            <a:spLocks noGrp="1"/>
          </p:cNvSpPr>
          <p:nvPr>
            <p:ph type="body" idx="1"/>
          </p:nvPr>
        </p:nvSpPr>
        <p:spPr>
          <a:xfrm>
            <a:off x="366714" y="1074737"/>
            <a:ext cx="6296410" cy="3429001"/>
          </a:xfrm>
          <a:prstGeom prst="rect">
            <a:avLst/>
          </a:prstGeom>
        </p:spPr>
        <p:txBody>
          <a:bodyPr/>
          <a:lstStyle/>
          <a:p>
            <a:pPr marL="285750" lvl="0" indent="-285750">
              <a:buFont typeface="Arial"/>
              <a:buChar char="•"/>
              <a:defRPr sz="1800">
                <a:solidFill>
                  <a:srgbClr val="000000"/>
                </a:solidFill>
                <a:uFillTx/>
              </a:defRPr>
            </a:pPr>
            <a:r>
              <a:rPr lang="en-US" sz="1800" dirty="0" smtClean="0">
                <a:solidFill>
                  <a:schemeClr val="bg1"/>
                </a:solidFill>
                <a:uFillTx/>
              </a:rPr>
              <a:t>Netflix needed to be faster to win / disrupt</a:t>
            </a:r>
          </a:p>
          <a:p>
            <a:pPr marL="285750" lvl="0" indent="-285750">
              <a:buFont typeface="Arial"/>
              <a:buChar char="•"/>
              <a:defRPr sz="1800">
                <a:solidFill>
                  <a:srgbClr val="000000"/>
                </a:solidFill>
                <a:uFillTx/>
              </a:defRPr>
            </a:pPr>
            <a:r>
              <a:rPr lang="en-US" sz="1800" dirty="0" smtClean="0">
                <a:solidFill>
                  <a:schemeClr val="bg1"/>
                </a:solidFill>
                <a:uFillTx/>
              </a:rPr>
              <a:t>Pioneer &amp; vocal proponent of </a:t>
            </a:r>
            <a:r>
              <a:rPr lang="en-US" sz="1800" dirty="0" smtClean="0">
                <a:solidFill>
                  <a:schemeClr val="bg1"/>
                </a:solidFill>
              </a:rPr>
              <a:t>micros</a:t>
            </a:r>
            <a:r>
              <a:rPr lang="en-US" sz="1800" dirty="0" smtClean="0">
                <a:solidFill>
                  <a:schemeClr val="bg1"/>
                </a:solidFill>
                <a:uFillTx/>
              </a:rPr>
              <a:t>ervices</a:t>
            </a:r>
            <a:r>
              <a:rPr lang="en-US" sz="1800" dirty="0">
                <a:solidFill>
                  <a:schemeClr val="bg1"/>
                </a:solidFill>
              </a:rPr>
              <a:t> </a:t>
            </a:r>
            <a:r>
              <a:rPr lang="en-US" sz="1800" dirty="0" smtClean="0">
                <a:solidFill>
                  <a:schemeClr val="bg1"/>
                </a:solidFill>
                <a:uFillTx/>
              </a:rPr>
              <a:t>- the key to their speed and success</a:t>
            </a:r>
          </a:p>
          <a:p>
            <a:pPr marL="285750" lvl="0" indent="-285750">
              <a:buFont typeface="Arial"/>
              <a:buChar char="•"/>
              <a:defRPr sz="1800">
                <a:solidFill>
                  <a:srgbClr val="000000"/>
                </a:solidFill>
                <a:uFillTx/>
              </a:defRPr>
            </a:pPr>
            <a:r>
              <a:rPr lang="en-US" sz="1800" dirty="0" smtClean="0">
                <a:solidFill>
                  <a:schemeClr val="bg1"/>
                </a:solidFill>
                <a:uFillTx/>
              </a:rPr>
              <a:t>Netflix OSS supplies parts, but it’s not a </a:t>
            </a:r>
            <a:r>
              <a:rPr lang="en-US" sz="1800" dirty="0" smtClean="0">
                <a:solidFill>
                  <a:schemeClr val="bg1"/>
                </a:solidFill>
              </a:rPr>
              <a:t>solution</a:t>
            </a:r>
            <a:endParaRPr lang="en-US" sz="1800" dirty="0" smtClean="0">
              <a:solidFill>
                <a:schemeClr val="bg1"/>
              </a:solidFill>
              <a:uFillTx/>
            </a:endParaRPr>
          </a:p>
          <a:p>
            <a:pPr marL="285750" indent="-285750">
              <a:buFont typeface="Arial"/>
              <a:buChar char="•"/>
              <a:defRPr sz="1800">
                <a:solidFill>
                  <a:srgbClr val="000000"/>
                </a:solidFill>
                <a:uFillTx/>
              </a:defRPr>
            </a:pPr>
            <a:r>
              <a:rPr lang="en-US" sz="1800" dirty="0" smtClean="0">
                <a:solidFill>
                  <a:schemeClr val="bg1"/>
                </a:solidFill>
                <a:uFillTx/>
              </a:rPr>
              <a:t>Difficult for enterprises to build it themselves</a:t>
            </a:r>
            <a:endParaRPr lang="en-US" sz="1800" dirty="0">
              <a:solidFill>
                <a:schemeClr val="bg1"/>
              </a:solidFill>
              <a:uFillTx/>
            </a:endParaRPr>
          </a:p>
          <a:p>
            <a:pPr marL="285750" lvl="0" indent="-285750">
              <a:buFont typeface="Arial"/>
              <a:buChar char="•"/>
              <a:defRPr sz="1800">
                <a:solidFill>
                  <a:srgbClr val="000000"/>
                </a:solidFill>
                <a:uFillTx/>
              </a:defRPr>
            </a:pPr>
            <a:r>
              <a:rPr lang="en-US" sz="1800" dirty="0" smtClean="0">
                <a:solidFill>
                  <a:schemeClr val="bg1"/>
                </a:solidFill>
                <a:uFillTx/>
              </a:rPr>
              <a:t>Pivotal offers the closest thing to “Netflix in a box” today</a:t>
            </a:r>
          </a:p>
          <a:p>
            <a:pPr marL="0" lvl="0" indent="0">
              <a:buNone/>
              <a:defRPr sz="1800">
                <a:solidFill>
                  <a:srgbClr val="000000"/>
                </a:solidFill>
                <a:uFillTx/>
              </a:defRPr>
            </a:pPr>
            <a:endParaRPr lang="en-US" sz="1600" dirty="0">
              <a:solidFill>
                <a:srgbClr val="000000"/>
              </a:solidFill>
              <a:uFillTx/>
            </a:endParaRPr>
          </a:p>
          <a:p>
            <a:pPr>
              <a:buFont typeface="Wingdings" pitchFamily="2" charset="2"/>
              <a:buChar char="§"/>
              <a:defRPr sz="1800">
                <a:solidFill>
                  <a:srgbClr val="000000"/>
                </a:solidFill>
                <a:uFillTx/>
              </a:defRPr>
            </a:pPr>
            <a:endParaRPr lang="en-US" sz="1600" b="1" dirty="0" smtClean="0">
              <a:solidFill>
                <a:srgbClr val="000000"/>
              </a:solidFill>
              <a:uFillTx/>
            </a:endParaRPr>
          </a:p>
          <a:p>
            <a:pPr lvl="0">
              <a:buFont typeface="Wingdings" pitchFamily="2" charset="2"/>
              <a:buChar char="§"/>
              <a:defRPr sz="1800">
                <a:solidFill>
                  <a:srgbClr val="000000"/>
                </a:solidFill>
                <a:uFillTx/>
              </a:defRPr>
            </a:pPr>
            <a:endParaRPr lang="en-US" sz="1600" dirty="0" smtClean="0">
              <a:solidFill>
                <a:srgbClr val="000000"/>
              </a:solidFill>
              <a:uFillTx/>
            </a:endParaRPr>
          </a:p>
        </p:txBody>
      </p:sp>
      <p:pic>
        <p:nvPicPr>
          <p:cNvPr id="5" name="Picture 2" descr="http://photos4.meetupstatic.com/photos/event/7/8/f/c/global_249990972.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3124" y="1316708"/>
            <a:ext cx="2157026" cy="21570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7" name="TextBox 6"/>
          <p:cNvSpPr txBox="1"/>
          <p:nvPr/>
        </p:nvSpPr>
        <p:spPr>
          <a:xfrm>
            <a:off x="718737" y="3473734"/>
            <a:ext cx="5165033" cy="677108"/>
          </a:xfrm>
          <a:prstGeom prst="rect">
            <a:avLst/>
          </a:prstGeom>
          <a:noFill/>
          <a:ln>
            <a:solidFill>
              <a:srgbClr val="00786E"/>
            </a:solidFill>
          </a:ln>
        </p:spPr>
        <p:txBody>
          <a:bodyPr wrap="square" rtlCol="0">
            <a:spAutoFit/>
          </a:bodyPr>
          <a:lstStyle/>
          <a:p>
            <a:r>
              <a:rPr lang="en-US" dirty="0" smtClean="0">
                <a:solidFill>
                  <a:schemeClr val="accent2"/>
                </a:solidFill>
              </a:rPr>
              <a:t>“Velocity on the JVM is </a:t>
            </a:r>
            <a:r>
              <a:rPr lang="en-US" dirty="0">
                <a:solidFill>
                  <a:schemeClr val="accent2"/>
                </a:solidFill>
              </a:rPr>
              <a:t>the Killer </a:t>
            </a:r>
            <a:r>
              <a:rPr lang="en-US" dirty="0" smtClean="0">
                <a:solidFill>
                  <a:schemeClr val="accent2"/>
                </a:solidFill>
              </a:rPr>
              <a:t>App”</a:t>
            </a:r>
          </a:p>
          <a:p>
            <a:r>
              <a:rPr lang="en-US" sz="1400" dirty="0" smtClean="0">
                <a:solidFill>
                  <a:schemeClr val="accent2"/>
                </a:solidFill>
              </a:rPr>
              <a:t>- Andy Glover (Netflix </a:t>
            </a:r>
            <a:r>
              <a:rPr lang="en-US" sz="1400" dirty="0" err="1" smtClean="0">
                <a:solidFill>
                  <a:schemeClr val="accent2"/>
                </a:solidFill>
              </a:rPr>
              <a:t>Eng</a:t>
            </a:r>
            <a:r>
              <a:rPr lang="en-US" sz="1400" dirty="0" smtClean="0">
                <a:solidFill>
                  <a:schemeClr val="accent2"/>
                </a:solidFill>
              </a:rPr>
              <a:t>) @ SpringOne2GX 2014 Keynote</a:t>
            </a:r>
          </a:p>
          <a:p>
            <a:r>
              <a:rPr lang="en-US" sz="1000" dirty="0">
                <a:solidFill>
                  <a:schemeClr val="accent2"/>
                </a:solidFill>
              </a:rPr>
              <a:t>https://youtu.be/xU267-YHN5c?t=1938</a:t>
            </a:r>
            <a:endParaRPr lang="en-US" sz="1000" dirty="0" smtClean="0">
              <a:solidFill>
                <a:schemeClr val="accent2"/>
              </a:solidFill>
            </a:endParaRPr>
          </a:p>
        </p:txBody>
      </p:sp>
      <p:sp>
        <p:nvSpPr>
          <p:cNvPr id="2" name="Rectangle 1"/>
          <p:cNvSpPr/>
          <p:nvPr/>
        </p:nvSpPr>
        <p:spPr>
          <a:xfrm>
            <a:off x="252253" y="2949822"/>
            <a:ext cx="595035" cy="1569660"/>
          </a:xfrm>
          <a:prstGeom prst="rect">
            <a:avLst/>
          </a:prstGeom>
          <a:noFill/>
        </p:spPr>
        <p:txBody>
          <a:bodyPr wrap="none" lIns="91440" tIns="45720" rIns="91440" bIns="45720">
            <a:spAutoFit/>
          </a:bodyPr>
          <a:lstStyle/>
          <a:p>
            <a:pPr algn="ctr"/>
            <a:r>
              <a:rPr lang="en-US" sz="9600" b="0" cap="none" spc="0" dirty="0" smtClean="0">
                <a:ln w="0"/>
                <a:solidFill>
                  <a:schemeClr val="accent1"/>
                </a:solidFill>
                <a:effectLst>
                  <a:outerShdw blurRad="38100" dist="25400" dir="5400000" algn="ctr" rotWithShape="0">
                    <a:srgbClr val="6E747A">
                      <a:alpha val="43000"/>
                    </a:srgbClr>
                  </a:outerShdw>
                </a:effectLst>
              </a:rPr>
              <a:t>“</a:t>
            </a:r>
            <a:endParaRPr lang="en-US" sz="9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78148615"/>
      </p:ext>
    </p:extLst>
  </p:cSld>
  <p:clrMapOvr>
    <a:masterClrMapping/>
  </p:clrMapOvr>
  <p:transition xmlns:p14="http://schemas.microsoft.com/office/powerpoint/2010/main" spd="slow">
    <p:dissolv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a:solidFill>
                  <a:schemeClr val="accent1"/>
                </a:solidFill>
              </a:rPr>
              <a:t>It takes a </a:t>
            </a:r>
            <a:r>
              <a:rPr lang="en-US" sz="3200" dirty="0" smtClean="0">
                <a:solidFill>
                  <a:schemeClr val="accent1"/>
                </a:solidFill>
              </a:rPr>
              <a:t>Cloud Native Platform</a:t>
            </a:r>
            <a:endParaRPr lang="en" sz="3200" dirty="0">
              <a:solidFill>
                <a:schemeClr val="accent1"/>
              </a:solidFill>
            </a:endParaRPr>
          </a:p>
        </p:txBody>
      </p:sp>
      <p:sp>
        <p:nvSpPr>
          <p:cNvPr id="3" name="Rectangle 2"/>
          <p:cNvSpPr/>
          <p:nvPr/>
        </p:nvSpPr>
        <p:spPr>
          <a:xfrm>
            <a:off x="1159241" y="1417588"/>
            <a:ext cx="6498736" cy="2862322"/>
          </a:xfrm>
          <a:prstGeom prst="rect">
            <a:avLst/>
          </a:prstGeom>
        </p:spPr>
        <p:txBody>
          <a:bodyPr wrap="square">
            <a:spAutoFit/>
          </a:bodyPr>
          <a:lstStyle/>
          <a:p>
            <a:pPr algn="ctr"/>
            <a:r>
              <a:rPr lang="en-US" sz="3600" dirty="0" smtClean="0">
                <a:solidFill>
                  <a:schemeClr val="bg1"/>
                </a:solidFill>
              </a:rPr>
              <a:t>An end-to-end platform that makes implementing distributed application best practices, a </a:t>
            </a:r>
            <a:r>
              <a:rPr lang="en-US" sz="3600" dirty="0" smtClean="0">
                <a:solidFill>
                  <a:schemeClr val="accent3"/>
                </a:solidFill>
              </a:rPr>
              <a:t>turn-key </a:t>
            </a:r>
            <a:r>
              <a:rPr lang="en-US" sz="3600" dirty="0" smtClean="0">
                <a:solidFill>
                  <a:schemeClr val="bg1"/>
                </a:solidFill>
              </a:rPr>
              <a:t>and </a:t>
            </a:r>
            <a:r>
              <a:rPr lang="en-US" sz="3600" dirty="0" smtClean="0">
                <a:solidFill>
                  <a:srgbClr val="F27C3A"/>
                </a:solidFill>
              </a:rPr>
              <a:t>first </a:t>
            </a:r>
            <a:r>
              <a:rPr lang="en-US" sz="3600" dirty="0" smtClean="0">
                <a:solidFill>
                  <a:schemeClr val="bg1"/>
                </a:solidFill>
              </a:rPr>
              <a:t>practice</a:t>
            </a:r>
          </a:p>
        </p:txBody>
      </p:sp>
    </p:spTree>
    <p:extLst>
      <p:ext uri="{BB962C8B-B14F-4D97-AF65-F5344CB8AC3E}">
        <p14:creationId xmlns:p14="http://schemas.microsoft.com/office/powerpoint/2010/main" val="1932527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2" y="0"/>
            <a:ext cx="8410499" cy="460500"/>
          </a:xfrm>
        </p:spPr>
        <p:txBody>
          <a:bodyPr/>
          <a:lstStyle/>
          <a:p>
            <a:pPr>
              <a:lnSpc>
                <a:spcPct val="100000"/>
              </a:lnSpc>
              <a:buClr>
                <a:schemeClr val="dk1"/>
              </a:buClr>
            </a:pPr>
            <a:r>
              <a:rPr lang="en-US" sz="3200" dirty="0">
                <a:solidFill>
                  <a:srgbClr val="008881"/>
                </a:solidFill>
                <a:uFill>
                  <a:solidFill>
                    <a:srgbClr val="008881"/>
                  </a:solidFill>
                </a:uFill>
              </a:rPr>
              <a:t>Essential elements of a </a:t>
            </a:r>
            <a:r>
              <a:rPr lang="en-US" sz="3200" dirty="0" smtClean="0">
                <a:solidFill>
                  <a:srgbClr val="008881"/>
                </a:solidFill>
                <a:uFill>
                  <a:solidFill>
                    <a:srgbClr val="008881"/>
                  </a:solidFill>
                </a:uFill>
              </a:rPr>
              <a:t>Cloud-Native </a:t>
            </a:r>
            <a:r>
              <a:rPr lang="en-US" sz="3200" dirty="0">
                <a:solidFill>
                  <a:srgbClr val="008881"/>
                </a:solidFill>
                <a:uFill>
                  <a:solidFill>
                    <a:srgbClr val="008881"/>
                  </a:solidFill>
                </a:uFill>
              </a:rPr>
              <a:t>P</a:t>
            </a:r>
            <a:r>
              <a:rPr lang="en-US" sz="3200" dirty="0" smtClean="0">
                <a:solidFill>
                  <a:srgbClr val="008881"/>
                </a:solidFill>
                <a:uFill>
                  <a:solidFill>
                    <a:srgbClr val="008881"/>
                  </a:solidFill>
                </a:uFill>
              </a:rPr>
              <a:t>latform</a:t>
            </a:r>
            <a:endParaRPr lang="en-US" sz="3200" dirty="0">
              <a:solidFill>
                <a:srgbClr val="008881"/>
              </a:solidFill>
              <a:uFill>
                <a:solidFill>
                  <a:srgbClr val="008881"/>
                </a:solidFill>
              </a:uFill>
            </a:endParaRPr>
          </a:p>
        </p:txBody>
      </p:sp>
      <p:sp>
        <p:nvSpPr>
          <p:cNvPr id="5" name="Text Placeholder 4"/>
          <p:cNvSpPr>
            <a:spLocks noGrp="1"/>
          </p:cNvSpPr>
          <p:nvPr>
            <p:ph type="body" idx="1"/>
          </p:nvPr>
        </p:nvSpPr>
        <p:spPr>
          <a:xfrm>
            <a:off x="366713" y="1074737"/>
            <a:ext cx="5580436" cy="3382961"/>
          </a:xfrm>
        </p:spPr>
        <p:txBody>
          <a:bodyPr/>
          <a:lstStyle/>
          <a:p>
            <a:pPr marL="233363" indent="-233363"/>
            <a:r>
              <a:rPr lang="en-US" sz="1800" dirty="0">
                <a:solidFill>
                  <a:srgbClr val="008881"/>
                </a:solidFill>
                <a:uFill>
                  <a:solidFill>
                    <a:srgbClr val="008881"/>
                  </a:solidFill>
                </a:uFill>
              </a:rPr>
              <a:t>Rapid </a:t>
            </a:r>
            <a:r>
              <a:rPr lang="en-US" sz="1800" dirty="0" smtClean="0">
                <a:solidFill>
                  <a:srgbClr val="008881"/>
                </a:solidFill>
                <a:uFill>
                  <a:solidFill>
                    <a:srgbClr val="008881"/>
                  </a:solidFill>
                </a:uFill>
              </a:rPr>
              <a:t>Provisioning of infrastructure components</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Rapid Application Deployment &amp; Management</a:t>
            </a:r>
          </a:p>
          <a:p>
            <a:pPr marL="233363" indent="-233363"/>
            <a:r>
              <a:rPr lang="en-US" sz="1800" dirty="0" smtClean="0">
                <a:solidFill>
                  <a:srgbClr val="008881"/>
                </a:solidFill>
                <a:uFill>
                  <a:solidFill>
                    <a:srgbClr val="008881"/>
                  </a:solidFill>
                </a:uFill>
              </a:rPr>
              <a:t>Scales Horizontally</a:t>
            </a:r>
            <a:endParaRPr lang="en-US" sz="1800" dirty="0">
              <a:solidFill>
                <a:srgbClr val="008881"/>
              </a:solidFill>
              <a:uFill>
                <a:solidFill>
                  <a:srgbClr val="008881"/>
                </a:solidFill>
              </a:uFill>
            </a:endParaRPr>
          </a:p>
          <a:p>
            <a:pPr marL="233363" indent="-233363"/>
            <a:r>
              <a:rPr lang="en-US" sz="1800" dirty="0">
                <a:solidFill>
                  <a:srgbClr val="008881"/>
                </a:solidFill>
                <a:uFill>
                  <a:solidFill>
                    <a:srgbClr val="008881"/>
                  </a:solidFill>
                </a:uFill>
              </a:rPr>
              <a:t>Basic Monitoring, Logs &amp; Metrics</a:t>
            </a:r>
          </a:p>
          <a:p>
            <a:pPr marL="233363" indent="-233363"/>
            <a:r>
              <a:rPr lang="en-US" sz="1800" dirty="0">
                <a:solidFill>
                  <a:srgbClr val="008881"/>
                </a:solidFill>
                <a:uFill>
                  <a:solidFill>
                    <a:srgbClr val="008881"/>
                  </a:solidFill>
                </a:uFill>
              </a:rPr>
              <a:t>No-downtime platform upgrades</a:t>
            </a:r>
          </a:p>
          <a:p>
            <a:pPr marL="233363" indent="-233363"/>
            <a:r>
              <a:rPr lang="en-US" sz="1800" dirty="0">
                <a:solidFill>
                  <a:srgbClr val="008881"/>
                </a:solidFill>
                <a:uFill>
                  <a:solidFill>
                    <a:srgbClr val="008881"/>
                  </a:solidFill>
                </a:uFill>
              </a:rPr>
              <a:t>Dynamic load balancing and routing</a:t>
            </a:r>
          </a:p>
          <a:p>
            <a:pPr marL="233363" indent="-233363"/>
            <a:r>
              <a:rPr lang="en-US" sz="1800" dirty="0">
                <a:solidFill>
                  <a:srgbClr val="008881"/>
                </a:solidFill>
                <a:uFill>
                  <a:solidFill>
                    <a:srgbClr val="008881"/>
                  </a:solidFill>
                </a:uFill>
              </a:rPr>
              <a:t>Manage supporting services (data, messaging)</a:t>
            </a:r>
          </a:p>
          <a:p>
            <a:pPr marL="233363" indent="-233363"/>
            <a:r>
              <a:rPr lang="en-US" sz="1800" dirty="0">
                <a:solidFill>
                  <a:srgbClr val="008881"/>
                </a:solidFill>
                <a:uFill>
                  <a:solidFill>
                    <a:srgbClr val="008881"/>
                  </a:solidFill>
                </a:uFill>
              </a:rPr>
              <a:t>Failure detection and health remediation</a:t>
            </a:r>
          </a:p>
          <a:p>
            <a:endParaRPr lang="en-US" sz="1800" dirty="0"/>
          </a:p>
        </p:txBody>
      </p:sp>
      <p:sp>
        <p:nvSpPr>
          <p:cNvPr id="3" name="Text Placeholder 5"/>
          <p:cNvSpPr txBox="1">
            <a:spLocks/>
          </p:cNvSpPr>
          <p:nvPr/>
        </p:nvSpPr>
        <p:spPr>
          <a:xfrm>
            <a:off x="366713" y="1074737"/>
            <a:ext cx="8410574" cy="338296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33363" indent="-233363"/>
            <a:endParaRPr lang="en-US" dirty="0"/>
          </a:p>
        </p:txBody>
      </p:sp>
      <p:pic>
        <p:nvPicPr>
          <p:cNvPr id="4" name="Picture 3"/>
          <p:cNvPicPr>
            <a:picLocks noChangeAspect="1"/>
          </p:cNvPicPr>
          <p:nvPr/>
        </p:nvPicPr>
        <p:blipFill>
          <a:blip r:embed="rId3"/>
          <a:stretch>
            <a:fillRect/>
          </a:stretch>
        </p:blipFill>
        <p:spPr>
          <a:xfrm>
            <a:off x="6050003" y="791638"/>
            <a:ext cx="2249964" cy="3666060"/>
          </a:xfrm>
          <a:prstGeom prst="rect">
            <a:avLst/>
          </a:prstGeom>
        </p:spPr>
      </p:pic>
    </p:spTree>
    <p:extLst>
      <p:ext uri="{BB962C8B-B14F-4D97-AF65-F5344CB8AC3E}">
        <p14:creationId xmlns:p14="http://schemas.microsoft.com/office/powerpoint/2010/main" val="33605918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WHY?</a:t>
            </a:r>
            <a:endParaRPr lang="en-US" sz="8000" b="1" dirty="0" smtClean="0">
              <a:solidFill>
                <a:srgbClr val="008881"/>
              </a:solidFill>
            </a:endParaRPr>
          </a:p>
        </p:txBody>
      </p:sp>
    </p:spTree>
    <p:extLst>
      <p:ext uri="{BB962C8B-B14F-4D97-AF65-F5344CB8AC3E}">
        <p14:creationId xmlns:p14="http://schemas.microsoft.com/office/powerpoint/2010/main" val="56897281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p:nvPr/>
        </p:nvSpPr>
        <p:spPr>
          <a:xfrm>
            <a:off x="553012" y="1124033"/>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6" name="Shape 456"/>
          <p:cNvSpPr/>
          <p:nvPr/>
        </p:nvSpPr>
        <p:spPr>
          <a:xfrm>
            <a:off x="563708" y="2343858"/>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57" name="Shape 457"/>
          <p:cNvSpPr/>
          <p:nvPr/>
        </p:nvSpPr>
        <p:spPr>
          <a:xfrm>
            <a:off x="563708" y="3545260"/>
            <a:ext cx="8032500" cy="1056899"/>
          </a:xfrm>
          <a:prstGeom prst="rect">
            <a:avLst/>
          </a:prstGeom>
          <a:solidFill>
            <a:srgbClr val="0F243E"/>
          </a:solidFill>
          <a:ln w="2857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pic>
        <p:nvPicPr>
          <p:cNvPr id="459" name="Shape 459"/>
          <p:cNvPicPr preferRelativeResize="0"/>
          <p:nvPr/>
        </p:nvPicPr>
        <p:blipFill rotWithShape="1">
          <a:blip r:embed="rId3">
            <a:alphaModFix/>
          </a:blip>
          <a:srcRect r="68720"/>
          <a:stretch/>
        </p:blipFill>
        <p:spPr>
          <a:xfrm>
            <a:off x="7018167" y="-958616"/>
            <a:ext cx="2860200" cy="1917300"/>
          </a:xfrm>
          <a:prstGeom prst="rect">
            <a:avLst/>
          </a:prstGeom>
          <a:noFill/>
          <a:ln>
            <a:noFill/>
          </a:ln>
        </p:spPr>
      </p:pic>
      <p:pic>
        <p:nvPicPr>
          <p:cNvPr id="460" name="Shape 460"/>
          <p:cNvPicPr preferRelativeResize="0"/>
          <p:nvPr/>
        </p:nvPicPr>
        <p:blipFill rotWithShape="1">
          <a:blip r:embed="rId3">
            <a:alphaModFix/>
          </a:blip>
          <a:srcRect t="15690" r="68720"/>
          <a:stretch/>
        </p:blipFill>
        <p:spPr>
          <a:xfrm>
            <a:off x="1807057" y="2354808"/>
            <a:ext cx="2860200" cy="1616400"/>
          </a:xfrm>
          <a:prstGeom prst="rect">
            <a:avLst/>
          </a:prstGeom>
          <a:noFill/>
          <a:ln>
            <a:noFill/>
          </a:ln>
        </p:spPr>
      </p:pic>
      <p:sp>
        <p:nvSpPr>
          <p:cNvPr id="461" name="Shape 461"/>
          <p:cNvSpPr/>
          <p:nvPr/>
        </p:nvSpPr>
        <p:spPr>
          <a:xfrm>
            <a:off x="660350" y="1298500"/>
            <a:ext cx="17408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Application Framework</a:t>
            </a:r>
          </a:p>
        </p:txBody>
      </p:sp>
      <p:sp>
        <p:nvSpPr>
          <p:cNvPr id="462" name="Shape 462"/>
          <p:cNvSpPr/>
          <p:nvPr/>
        </p:nvSpPr>
        <p:spPr>
          <a:xfrm>
            <a:off x="495808" y="3719726"/>
            <a:ext cx="2069999"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Infrastructure Automation</a:t>
            </a:r>
          </a:p>
        </p:txBody>
      </p:sp>
      <p:sp>
        <p:nvSpPr>
          <p:cNvPr id="463" name="Shape 463"/>
          <p:cNvSpPr/>
          <p:nvPr/>
        </p:nvSpPr>
        <p:spPr>
          <a:xfrm>
            <a:off x="727189" y="2518325"/>
            <a:ext cx="1607100" cy="7080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000">
                <a:solidFill>
                  <a:srgbClr val="FFFFFF"/>
                </a:solidFill>
                <a:latin typeface="Roboto"/>
                <a:ea typeface="Roboto"/>
                <a:cs typeface="Roboto"/>
                <a:sym typeface="Roboto"/>
              </a:rPr>
              <a:t>Platform Runtime</a:t>
            </a:r>
          </a:p>
        </p:txBody>
      </p:sp>
      <p:sp>
        <p:nvSpPr>
          <p:cNvPr id="464" name="Shape 464"/>
          <p:cNvSpPr/>
          <p:nvPr/>
        </p:nvSpPr>
        <p:spPr>
          <a:xfrm>
            <a:off x="5014007" y="1175390"/>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Language frameworks designed for microservice architectures with components for service discovery, metrics, circuit breakers and more.</a:t>
            </a:r>
          </a:p>
        </p:txBody>
      </p:sp>
      <p:sp>
        <p:nvSpPr>
          <p:cNvPr id="465" name="Shape 465"/>
          <p:cNvSpPr/>
          <p:nvPr/>
        </p:nvSpPr>
        <p:spPr>
          <a:xfrm>
            <a:off x="5014007" y="2395215"/>
            <a:ext cx="35294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Application container runtime with production-ready backing services, automated build pipeline, routing, health management and logging.</a:t>
            </a:r>
          </a:p>
        </p:txBody>
      </p:sp>
      <p:sp>
        <p:nvSpPr>
          <p:cNvPr id="466" name="Shape 466"/>
          <p:cNvSpPr/>
          <p:nvPr/>
        </p:nvSpPr>
        <p:spPr>
          <a:xfrm>
            <a:off x="5015053" y="3596616"/>
            <a:ext cx="3518399" cy="953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400">
                <a:solidFill>
                  <a:srgbClr val="FFFFFF"/>
                </a:solidFill>
                <a:latin typeface="Roboto"/>
                <a:ea typeface="Roboto"/>
                <a:cs typeface="Roboto"/>
                <a:sym typeface="Roboto"/>
              </a:rPr>
              <a:t>API-based infrastructure provisioning that delivers bit-for-bit, consistent, self-healing deployments across private and public cloud.</a:t>
            </a:r>
          </a:p>
        </p:txBody>
      </p:sp>
      <p:sp>
        <p:nvSpPr>
          <p:cNvPr id="467" name="Shape 467"/>
          <p:cNvSpPr/>
          <p:nvPr/>
        </p:nvSpPr>
        <p:spPr>
          <a:xfrm>
            <a:off x="563708" y="595600"/>
            <a:ext cx="7925399" cy="307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dirty="0">
                <a:solidFill>
                  <a:srgbClr val="008881"/>
                </a:solidFill>
                <a:uFill>
                  <a:solidFill>
                    <a:srgbClr val="008881"/>
                  </a:solidFill>
                </a:uFill>
                <a:sym typeface="Roboto"/>
              </a:rPr>
              <a:t>A complete framework for delivering software rapidly, consistently and reliably at scale.</a:t>
            </a:r>
          </a:p>
        </p:txBody>
      </p:sp>
      <p:sp>
        <p:nvSpPr>
          <p:cNvPr id="468" name="Shape 468"/>
          <p:cNvSpPr/>
          <p:nvPr/>
        </p:nvSpPr>
        <p:spPr>
          <a:xfrm>
            <a:off x="2167133" y="0"/>
            <a:ext cx="4885800"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3200" dirty="0">
                <a:solidFill>
                  <a:srgbClr val="008881"/>
                </a:solidFill>
                <a:uFill>
                  <a:solidFill>
                    <a:srgbClr val="008881"/>
                  </a:solidFill>
                </a:uFill>
                <a:sym typeface="Roboto"/>
              </a:rPr>
              <a:t>Pivotal Cloud Foundry</a:t>
            </a:r>
          </a:p>
        </p:txBody>
      </p:sp>
      <p:pic>
        <p:nvPicPr>
          <p:cNvPr id="469" name="Shape 469"/>
          <p:cNvPicPr preferRelativeResize="0"/>
          <p:nvPr/>
        </p:nvPicPr>
        <p:blipFill rotWithShape="1">
          <a:blip r:embed="rId4">
            <a:alphaModFix/>
          </a:blip>
          <a:srcRect l="32635" t="6509" r="2340" b="23196"/>
          <a:stretch/>
        </p:blipFill>
        <p:spPr>
          <a:xfrm>
            <a:off x="2829433" y="1501571"/>
            <a:ext cx="858900" cy="301799"/>
          </a:xfrm>
          <a:prstGeom prst="rect">
            <a:avLst/>
          </a:prstGeom>
          <a:noFill/>
          <a:ln>
            <a:noFill/>
          </a:ln>
        </p:spPr>
      </p:pic>
      <p:pic>
        <p:nvPicPr>
          <p:cNvPr id="470" name="Shape 470"/>
          <p:cNvPicPr preferRelativeResize="0"/>
          <p:nvPr/>
        </p:nvPicPr>
        <p:blipFill rotWithShape="1">
          <a:blip r:embed="rId4">
            <a:alphaModFix/>
          </a:blip>
          <a:srcRect r="72310" b="15888"/>
          <a:stretch/>
        </p:blipFill>
        <p:spPr>
          <a:xfrm>
            <a:off x="2434790" y="1471916"/>
            <a:ext cx="365699" cy="361199"/>
          </a:xfrm>
          <a:prstGeom prst="rect">
            <a:avLst/>
          </a:prstGeom>
          <a:noFill/>
          <a:ln>
            <a:noFill/>
          </a:ln>
        </p:spPr>
      </p:pic>
      <p:pic>
        <p:nvPicPr>
          <p:cNvPr id="471" name="Shape 471"/>
          <p:cNvPicPr preferRelativeResize="0"/>
          <p:nvPr/>
        </p:nvPicPr>
        <p:blipFill rotWithShape="1">
          <a:blip r:embed="rId5">
            <a:alphaModFix/>
          </a:blip>
          <a:srcRect t="21144" r="55714" b="28962"/>
          <a:stretch/>
        </p:blipFill>
        <p:spPr>
          <a:xfrm>
            <a:off x="3941150" y="1320616"/>
            <a:ext cx="796500" cy="301200"/>
          </a:xfrm>
          <a:prstGeom prst="rect">
            <a:avLst/>
          </a:prstGeom>
          <a:noFill/>
          <a:ln>
            <a:noFill/>
          </a:ln>
        </p:spPr>
      </p:pic>
      <p:pic>
        <p:nvPicPr>
          <p:cNvPr id="472" name="Shape 472"/>
          <p:cNvPicPr preferRelativeResize="0"/>
          <p:nvPr/>
        </p:nvPicPr>
        <p:blipFill rotWithShape="1">
          <a:blip r:embed="rId5">
            <a:alphaModFix/>
          </a:blip>
          <a:srcRect l="50285" t="21127" b="20941"/>
          <a:stretch/>
        </p:blipFill>
        <p:spPr>
          <a:xfrm>
            <a:off x="3860126" y="1582106"/>
            <a:ext cx="894000" cy="349499"/>
          </a:xfrm>
          <a:prstGeom prst="rect">
            <a:avLst/>
          </a:prstGeom>
          <a:noFill/>
          <a:ln>
            <a:noFill/>
          </a:ln>
        </p:spPr>
      </p:pic>
      <p:sp>
        <p:nvSpPr>
          <p:cNvPr id="473" name="Shape 473"/>
          <p:cNvSpPr/>
          <p:nvPr/>
        </p:nvSpPr>
        <p:spPr>
          <a:xfrm>
            <a:off x="3244125" y="2796550"/>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4" name="Shape 474"/>
          <p:cNvSpPr/>
          <p:nvPr/>
        </p:nvSpPr>
        <p:spPr>
          <a:xfrm>
            <a:off x="3241250" y="2617671"/>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sp>
        <p:nvSpPr>
          <p:cNvPr id="475" name="Shape 475"/>
          <p:cNvSpPr/>
          <p:nvPr/>
        </p:nvSpPr>
        <p:spPr>
          <a:xfrm>
            <a:off x="3287917" y="3973082"/>
            <a:ext cx="16683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b="1">
                <a:solidFill>
                  <a:srgbClr val="FFFFFF"/>
                </a:solidFill>
                <a:latin typeface="Roboto"/>
                <a:ea typeface="Roboto"/>
                <a:cs typeface="Roboto"/>
                <a:sym typeface="Roboto"/>
              </a:rPr>
              <a:t>Cloud Foundry</a:t>
            </a:r>
          </a:p>
        </p:txBody>
      </p:sp>
      <p:sp>
        <p:nvSpPr>
          <p:cNvPr id="476" name="Shape 476"/>
          <p:cNvSpPr/>
          <p:nvPr/>
        </p:nvSpPr>
        <p:spPr>
          <a:xfrm>
            <a:off x="3285042" y="3794203"/>
            <a:ext cx="1052699"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1600">
                <a:solidFill>
                  <a:srgbClr val="FFFFFF"/>
                </a:solidFill>
                <a:latin typeface="Roboto"/>
                <a:ea typeface="Roboto"/>
                <a:cs typeface="Roboto"/>
                <a:sym typeface="Roboto"/>
              </a:rPr>
              <a:t>Pivotal</a:t>
            </a:r>
          </a:p>
        </p:txBody>
      </p:sp>
      <p:pic>
        <p:nvPicPr>
          <p:cNvPr id="477" name="Shape 477"/>
          <p:cNvPicPr preferRelativeResize="0"/>
          <p:nvPr/>
        </p:nvPicPr>
        <p:blipFill rotWithShape="1">
          <a:blip r:embed="rId6">
            <a:alphaModFix/>
          </a:blip>
          <a:srcRect l="28807" t="6844" r="31199" b="35348"/>
          <a:stretch/>
        </p:blipFill>
        <p:spPr>
          <a:xfrm>
            <a:off x="2585621" y="3808830"/>
            <a:ext cx="720599" cy="489300"/>
          </a:xfrm>
          <a:prstGeom prst="rect">
            <a:avLst/>
          </a:prstGeom>
          <a:noFill/>
          <a:ln>
            <a:noFill/>
          </a:ln>
        </p:spPr>
      </p:pic>
      <p:pic>
        <p:nvPicPr>
          <p:cNvPr id="478" name="Shape 478"/>
          <p:cNvPicPr preferRelativeResize="0"/>
          <p:nvPr/>
        </p:nvPicPr>
        <p:blipFill rotWithShape="1">
          <a:blip r:embed="rId6">
            <a:alphaModFix/>
          </a:blip>
          <a:srcRect l="28807" t="6844" r="31199" b="35348"/>
          <a:stretch/>
        </p:blipFill>
        <p:spPr>
          <a:xfrm>
            <a:off x="2497173" y="2607427"/>
            <a:ext cx="780300" cy="529799"/>
          </a:xfrm>
          <a:prstGeom prst="rect">
            <a:avLst/>
          </a:prstGeom>
          <a:noFill/>
          <a:ln>
            <a:noFill/>
          </a:ln>
        </p:spPr>
      </p:pic>
    </p:spTree>
    <p:extLst>
      <p:ext uri="{BB962C8B-B14F-4D97-AF65-F5344CB8AC3E}">
        <p14:creationId xmlns:p14="http://schemas.microsoft.com/office/powerpoint/2010/main" val="3616012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Shape 434"/>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35" name="Shape 435"/>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36" name="Shape 436"/>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37" name="Shape 437"/>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38" name="Shape 438"/>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is my source code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Run it on the cloud for me</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39" name="Shape 439"/>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Cloud Foundry Haiku</a:t>
            </a:r>
          </a:p>
        </p:txBody>
      </p:sp>
    </p:spTree>
    <p:extLst>
      <p:ext uri="{BB962C8B-B14F-4D97-AF65-F5344CB8AC3E}">
        <p14:creationId xmlns:p14="http://schemas.microsoft.com/office/powerpoint/2010/main" val="3370938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1000"/>
                                        <p:tgtEl>
                                          <p:spTgt spid="43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1000"/>
                                        <p:tgtEl>
                                          <p:spTgt spid="436"/>
                                        </p:tgtEl>
                                      </p:cBhvr>
                                    </p:animEffect>
                                  </p:childTnLst>
                                </p:cTn>
                              </p:par>
                              <p:par>
                                <p:cTn id="12" presetID="10" presetClass="entr" presetSubtype="0" fill="hold" nodeType="withEffect">
                                  <p:stCondLst>
                                    <p:cond delay="0"/>
                                  </p:stCondLst>
                                  <p:childTnLst>
                                    <p:set>
                                      <p:cBhvr>
                                        <p:cTn id="13" dur="1" fill="hold">
                                          <p:stCondLst>
                                            <p:cond delay="0"/>
                                          </p:stCondLst>
                                        </p:cTn>
                                        <p:tgtEl>
                                          <p:spTgt spid="439"/>
                                        </p:tgtEl>
                                        <p:attrNameLst>
                                          <p:attrName>style.visibility</p:attrName>
                                        </p:attrNameLst>
                                      </p:cBhvr>
                                      <p:to>
                                        <p:strVal val="visible"/>
                                      </p:to>
                                    </p:set>
                                    <p:animEffect transition="in" filter="fade">
                                      <p:cBhvr>
                                        <p:cTn id="14" dur="1000"/>
                                        <p:tgtEl>
                                          <p:spTgt spid="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p:cNvPicPr preferRelativeResize="0"/>
          <p:nvPr/>
        </p:nvPicPr>
        <p:blipFill rotWithShape="1">
          <a:blip r:embed="rId3">
            <a:alphaModFix/>
          </a:blip>
          <a:srcRect t="5790" b="5799"/>
          <a:stretch/>
        </p:blipFill>
        <p:spPr>
          <a:xfrm>
            <a:off x="-13166" y="-130746"/>
            <a:ext cx="9170399" cy="5405099"/>
          </a:xfrm>
          <a:prstGeom prst="rect">
            <a:avLst/>
          </a:prstGeom>
          <a:noFill/>
          <a:ln>
            <a:noFill/>
          </a:ln>
        </p:spPr>
      </p:pic>
      <p:sp>
        <p:nvSpPr>
          <p:cNvPr id="446" name="Shape 446"/>
          <p:cNvSpPr/>
          <p:nvPr/>
        </p:nvSpPr>
        <p:spPr>
          <a:xfrm>
            <a:off x="-4468" y="-130746"/>
            <a:ext cx="9144000" cy="5405099"/>
          </a:xfrm>
          <a:prstGeom prst="rect">
            <a:avLst/>
          </a:prstGeom>
          <a:solidFill>
            <a:srgbClr val="182730">
              <a:alpha val="76860"/>
            </a:srgbClr>
          </a:solidFill>
          <a:ln>
            <a:noFill/>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endParaRPr>
          </a:p>
        </p:txBody>
      </p:sp>
      <p:pic>
        <p:nvPicPr>
          <p:cNvPr id="447" name="Shape 447"/>
          <p:cNvPicPr preferRelativeResize="0"/>
          <p:nvPr/>
        </p:nvPicPr>
        <p:blipFill rotWithShape="1">
          <a:blip r:embed="rId4">
            <a:alphaModFix/>
          </a:blip>
          <a:srcRect/>
          <a:stretch/>
        </p:blipFill>
        <p:spPr>
          <a:xfrm>
            <a:off x="786035" y="461141"/>
            <a:ext cx="1368600" cy="336299"/>
          </a:xfrm>
          <a:prstGeom prst="rect">
            <a:avLst/>
          </a:prstGeom>
          <a:noFill/>
          <a:ln>
            <a:noFill/>
          </a:ln>
        </p:spPr>
      </p:pic>
      <p:pic>
        <p:nvPicPr>
          <p:cNvPr id="448" name="Shape 448"/>
          <p:cNvPicPr preferRelativeResize="0"/>
          <p:nvPr/>
        </p:nvPicPr>
        <p:blipFill rotWithShape="1">
          <a:blip r:embed="rId5">
            <a:alphaModFix/>
          </a:blip>
          <a:srcRect/>
          <a:stretch/>
        </p:blipFill>
        <p:spPr>
          <a:xfrm>
            <a:off x="8272779" y="4855076"/>
            <a:ext cx="731399" cy="171300"/>
          </a:xfrm>
          <a:prstGeom prst="rect">
            <a:avLst/>
          </a:prstGeom>
          <a:noFill/>
          <a:ln>
            <a:noFill/>
          </a:ln>
        </p:spPr>
      </p:pic>
      <p:sp>
        <p:nvSpPr>
          <p:cNvPr id="449" name="Shape 449"/>
          <p:cNvSpPr txBox="1"/>
          <p:nvPr/>
        </p:nvSpPr>
        <p:spPr>
          <a:xfrm>
            <a:off x="618975" y="1499150"/>
            <a:ext cx="8295599" cy="3775199"/>
          </a:xfrm>
          <a:prstGeom prst="rect">
            <a:avLst/>
          </a:prstGeom>
          <a:noFill/>
          <a:ln>
            <a:noFill/>
          </a:ln>
        </p:spPr>
        <p:txBody>
          <a:bodyPr lIns="91425" tIns="91425" rIns="91425" bIns="91425" anchor="t" anchorCtr="0">
            <a:noAutofit/>
          </a:bodyPr>
          <a:lstStyle/>
          <a:p>
            <a:pPr lvl="0" rtl="0">
              <a:spcBef>
                <a:spcPts val="0"/>
              </a:spcBef>
              <a:buNone/>
            </a:pPr>
            <a:endParaRPr sz="1800">
              <a:solidFill>
                <a:schemeClr val="lt1"/>
              </a:solidFill>
            </a:endParaRP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lvl="0" rtl="0">
              <a:spcBef>
                <a:spcPts val="0"/>
              </a:spcBef>
              <a:buNone/>
            </a:pPr>
            <a:r>
              <a:rPr lang="en" sz="1800" b="1">
                <a:solidFill>
                  <a:schemeClr val="lt1"/>
                </a:solidFill>
              </a:rPr>
              <a:t>Here are my servers</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1371600" lvl="0" indent="457200" rtl="0">
              <a:spcBef>
                <a:spcPts val="0"/>
              </a:spcBef>
              <a:buNone/>
            </a:pPr>
            <a:r>
              <a:rPr lang="en" sz="1800" b="1">
                <a:solidFill>
                  <a:schemeClr val="lt1"/>
                </a:solidFill>
              </a:rPr>
              <a:t>Go make them a cloud foundry</a:t>
            </a:r>
          </a:p>
          <a:p>
            <a:pPr lvl="0" rtl="0">
              <a:spcBef>
                <a:spcPts val="0"/>
              </a:spcBef>
              <a:buNone/>
            </a:pPr>
            <a:endParaRPr sz="1800" b="1">
              <a:solidFill>
                <a:schemeClr val="lt1"/>
              </a:solidFill>
            </a:endParaRPr>
          </a:p>
          <a:p>
            <a:pPr lvl="0" rtl="0">
              <a:spcBef>
                <a:spcPts val="0"/>
              </a:spcBef>
              <a:buNone/>
            </a:pPr>
            <a:endParaRPr sz="1800" b="1">
              <a:solidFill>
                <a:schemeClr val="lt1"/>
              </a:solidFill>
            </a:endParaRPr>
          </a:p>
          <a:p>
            <a:pPr marL="3200400" lvl="0" indent="457200" rtl="0">
              <a:spcBef>
                <a:spcPts val="0"/>
              </a:spcBef>
              <a:buNone/>
            </a:pPr>
            <a:r>
              <a:rPr lang="en" sz="1800" b="1">
                <a:solidFill>
                  <a:schemeClr val="lt1"/>
                </a:solidFill>
              </a:rPr>
              <a:t>I do not care how</a:t>
            </a:r>
          </a:p>
        </p:txBody>
      </p:sp>
      <p:sp>
        <p:nvSpPr>
          <p:cNvPr id="450" name="Shape 450"/>
          <p:cNvSpPr txBox="1"/>
          <p:nvPr/>
        </p:nvSpPr>
        <p:spPr>
          <a:xfrm>
            <a:off x="618975" y="1137249"/>
            <a:ext cx="7897200" cy="906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4200" b="1">
                <a:solidFill>
                  <a:srgbClr val="00AE9E"/>
                </a:solidFill>
              </a:rPr>
              <a:t>Bosh Haiku</a:t>
            </a:r>
          </a:p>
        </p:txBody>
      </p:sp>
    </p:spTree>
    <p:extLst>
      <p:ext uri="{BB962C8B-B14F-4D97-AF65-F5344CB8AC3E}">
        <p14:creationId xmlns:p14="http://schemas.microsoft.com/office/powerpoint/2010/main" val="25374699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6"/>
                                        </p:tgtEl>
                                        <p:attrNameLst>
                                          <p:attrName>style.visibility</p:attrName>
                                        </p:attrNameLst>
                                      </p:cBhvr>
                                      <p:to>
                                        <p:strVal val="visible"/>
                                      </p:to>
                                    </p:set>
                                    <p:animEffect transition="in" filter="fade">
                                      <p:cBhvr>
                                        <p:cTn id="7" dur="1000"/>
                                        <p:tgtEl>
                                          <p:spTgt spid="4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7"/>
                                        </p:tgtEl>
                                        <p:attrNameLst>
                                          <p:attrName>style.visibility</p:attrName>
                                        </p:attrNameLst>
                                      </p:cBhvr>
                                      <p:to>
                                        <p:strVal val="visible"/>
                                      </p:to>
                                    </p:set>
                                    <p:animEffect transition="in" filter="fade">
                                      <p:cBhvr>
                                        <p:cTn id="11" dur="1000"/>
                                        <p:tgtEl>
                                          <p:spTgt spid="447"/>
                                        </p:tgtEl>
                                      </p:cBhvr>
                                    </p:animEffect>
                                  </p:childTnLst>
                                </p:cTn>
                              </p:par>
                              <p:par>
                                <p:cTn id="12" presetID="10" presetClass="entr" presetSubtype="0" fill="hold" nodeType="withEffect">
                                  <p:stCondLst>
                                    <p:cond delay="0"/>
                                  </p:stCondLst>
                                  <p:childTnLst>
                                    <p:set>
                                      <p:cBhvr>
                                        <p:cTn id="13" dur="1" fill="hold">
                                          <p:stCondLst>
                                            <p:cond delay="0"/>
                                          </p:stCondLst>
                                        </p:cTn>
                                        <p:tgtEl>
                                          <p:spTgt spid="450"/>
                                        </p:tgtEl>
                                        <p:attrNameLst>
                                          <p:attrName>style.visibility</p:attrName>
                                        </p:attrNameLst>
                                      </p:cBhvr>
                                      <p:to>
                                        <p:strVal val="visible"/>
                                      </p:to>
                                    </p:set>
                                    <p:animEffect transition="in" filter="fade">
                                      <p:cBhvr>
                                        <p:cTn id="14" dur="1000"/>
                                        <p:tgtEl>
                                          <p:spTgt spid="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Software is changing industries</a:t>
            </a:r>
            <a:endParaRPr lang="en" sz="2400" dirty="0">
              <a:solidFill>
                <a:srgbClr val="33928A"/>
              </a:solidFill>
            </a:endParaRPr>
          </a:p>
        </p:txBody>
      </p:sp>
      <p:pic>
        <p:nvPicPr>
          <p:cNvPr id="5" name="Picture 16" descr="Netflix.png"/>
          <p:cNvPicPr>
            <a:picLocks noChangeAspect="1"/>
          </p:cNvPicPr>
          <p:nvPr/>
        </p:nvPicPr>
        <p:blipFill>
          <a:blip r:embed="rId3" cstate="print"/>
          <a:srcRect/>
          <a:stretch>
            <a:fillRect/>
          </a:stretch>
        </p:blipFill>
        <p:spPr bwMode="auto">
          <a:xfrm>
            <a:off x="1230828" y="1341686"/>
            <a:ext cx="1969127" cy="597925"/>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705112" y="2182626"/>
            <a:ext cx="2494843" cy="2494843"/>
          </a:xfrm>
          <a:prstGeom prst="rect">
            <a:avLst/>
          </a:prstGeom>
        </p:spPr>
      </p:pic>
      <p:pic>
        <p:nvPicPr>
          <p:cNvPr id="8" name="Picture 7"/>
          <p:cNvPicPr>
            <a:picLocks noChangeAspect="1"/>
          </p:cNvPicPr>
          <p:nvPr/>
        </p:nvPicPr>
        <p:blipFill>
          <a:blip r:embed="rId5"/>
          <a:stretch>
            <a:fillRect/>
          </a:stretch>
        </p:blipFill>
        <p:spPr>
          <a:xfrm>
            <a:off x="3997515" y="1063862"/>
            <a:ext cx="1152296" cy="1305936"/>
          </a:xfrm>
          <a:prstGeom prst="rect">
            <a:avLst/>
          </a:prstGeom>
        </p:spPr>
      </p:pic>
      <p:pic>
        <p:nvPicPr>
          <p:cNvPr id="4" name="Picture 3"/>
          <p:cNvPicPr>
            <a:picLocks noChangeAspect="1"/>
          </p:cNvPicPr>
          <p:nvPr/>
        </p:nvPicPr>
        <p:blipFill>
          <a:blip r:embed="rId6"/>
          <a:stretch>
            <a:fillRect/>
          </a:stretch>
        </p:blipFill>
        <p:spPr>
          <a:xfrm>
            <a:off x="6650548" y="2923005"/>
            <a:ext cx="1115618" cy="1115618"/>
          </a:xfrm>
          <a:prstGeom prst="rect">
            <a:avLst/>
          </a:prstGeom>
        </p:spPr>
      </p:pic>
      <p:pic>
        <p:nvPicPr>
          <p:cNvPr id="12" name="Picture 11"/>
          <p:cNvPicPr>
            <a:picLocks noChangeAspect="1"/>
          </p:cNvPicPr>
          <p:nvPr/>
        </p:nvPicPr>
        <p:blipFill>
          <a:blip r:embed="rId7"/>
          <a:stretch>
            <a:fillRect/>
          </a:stretch>
        </p:blipFill>
        <p:spPr>
          <a:xfrm>
            <a:off x="3997515" y="2812416"/>
            <a:ext cx="1130658" cy="1226207"/>
          </a:xfrm>
          <a:prstGeom prst="rect">
            <a:avLst/>
          </a:prstGeom>
        </p:spPr>
      </p:pic>
      <p:pic>
        <p:nvPicPr>
          <p:cNvPr id="13" name="Picture 12"/>
          <p:cNvPicPr>
            <a:picLocks noChangeAspect="1"/>
          </p:cNvPicPr>
          <p:nvPr/>
        </p:nvPicPr>
        <p:blipFill>
          <a:blip r:embed="rId8"/>
          <a:stretch>
            <a:fillRect/>
          </a:stretch>
        </p:blipFill>
        <p:spPr>
          <a:xfrm>
            <a:off x="6354094" y="1063862"/>
            <a:ext cx="1643147" cy="1230756"/>
          </a:xfrm>
          <a:prstGeom prst="rect">
            <a:avLst/>
          </a:prstGeom>
        </p:spPr>
      </p:pic>
    </p:spTree>
    <p:extLst>
      <p:ext uri="{BB962C8B-B14F-4D97-AF65-F5344CB8AC3E}">
        <p14:creationId xmlns:p14="http://schemas.microsoft.com/office/powerpoint/2010/main" val="2160426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nvSpPr>
        <p:spPr>
          <a:xfrm>
            <a:off x="3632080" y="2477740"/>
            <a:ext cx="1879840" cy="1671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pic>
        <p:nvPicPr>
          <p:cNvPr id="295" name="pasted-image.png"/>
          <p:cNvPicPr/>
          <p:nvPr/>
        </p:nvPicPr>
        <p:blipFill>
          <a:blip r:embed="rId3">
            <a:extLst/>
          </a:blip>
          <a:stretch>
            <a:fillRect/>
          </a:stretch>
        </p:blipFill>
        <p:spPr>
          <a:xfrm>
            <a:off x="-151731" y="-9442"/>
            <a:ext cx="9827270" cy="4648034"/>
          </a:xfrm>
          <a:prstGeom prst="rect">
            <a:avLst/>
          </a:prstGeom>
          <a:ln w="12700">
            <a:miter lim="400000"/>
          </a:ln>
          <a:effectLst>
            <a:outerShdw blurRad="38100" dist="20000" dir="5400000" rotWithShape="0">
              <a:srgbClr val="000000"/>
            </a:outerShdw>
          </a:effectLst>
        </p:spPr>
      </p:pic>
      <p:sp>
        <p:nvSpPr>
          <p:cNvPr id="296" name="Shape 296"/>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5</a:t>
            </a:fld>
            <a:endParaRPr sz="800">
              <a:solidFill>
                <a:srgbClr val="808080"/>
              </a:solidFill>
              <a:uFill>
                <a:solidFill>
                  <a:srgbClr val="808080"/>
                </a:solidFill>
              </a:uFill>
            </a:endParaRPr>
          </a:p>
        </p:txBody>
      </p:sp>
      <p:sp>
        <p:nvSpPr>
          <p:cNvPr id="297" name="Shape 297"/>
          <p:cNvSpPr/>
          <p:nvPr/>
        </p:nvSpPr>
        <p:spPr>
          <a:xfrm>
            <a:off x="3033335" y="2021689"/>
            <a:ext cx="3077330" cy="548046"/>
          </a:xfrm>
          <a:prstGeom prst="rect">
            <a:avLst/>
          </a:prstGeom>
          <a:ln w="12700">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a:spAutoFit/>
          </a:bodyPr>
          <a:lstStyle>
            <a:lvl1pPr>
              <a:defRPr sz="3200">
                <a:solidFill>
                  <a:srgbClr val="DDDDDD"/>
                </a:solidFill>
              </a:defRPr>
            </a:lvl1pPr>
          </a:lstStyle>
          <a:p>
            <a:pPr lvl="0">
              <a:defRPr sz="1800">
                <a:solidFill>
                  <a:srgbClr val="000000"/>
                </a:solidFill>
                <a:uFillTx/>
              </a:defRPr>
            </a:pPr>
            <a:r>
              <a:rPr sz="3200" dirty="0">
                <a:solidFill>
                  <a:srgbClr val="DDDDDD"/>
                </a:solidFill>
                <a:uFill>
                  <a:solidFill>
                    <a:srgbClr val="4D4D4D"/>
                  </a:solidFill>
                </a:uFill>
              </a:rPr>
              <a:t>CLOUD NATIVE</a:t>
            </a:r>
          </a:p>
        </p:txBody>
      </p:sp>
      <p:grpSp>
        <p:nvGrpSpPr>
          <p:cNvPr id="310" name="Group 310"/>
          <p:cNvGrpSpPr/>
          <p:nvPr/>
        </p:nvGrpSpPr>
        <p:grpSpPr>
          <a:xfrm>
            <a:off x="42568" y="2561323"/>
            <a:ext cx="9094892" cy="2353463"/>
            <a:chOff x="0" y="-93861"/>
            <a:chExt cx="9094890" cy="2353462"/>
          </a:xfrm>
        </p:grpSpPr>
        <p:sp>
          <p:nvSpPr>
            <p:cNvPr id="298" name="Shape 298"/>
            <p:cNvSpPr/>
            <p:nvPr/>
          </p:nvSpPr>
          <p:spPr>
            <a:xfrm>
              <a:off x="6875002" y="1533160"/>
              <a:ext cx="743078"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Cloud</a:t>
              </a:r>
            </a:p>
          </p:txBody>
        </p:sp>
        <p:sp>
          <p:nvSpPr>
            <p:cNvPr id="299" name="Shape 299"/>
            <p:cNvSpPr/>
            <p:nvPr/>
          </p:nvSpPr>
          <p:spPr>
            <a:xfrm>
              <a:off x="8130071" y="1538558"/>
              <a:ext cx="964820"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DevOps</a:t>
              </a:r>
            </a:p>
          </p:txBody>
        </p:sp>
        <p:sp>
          <p:nvSpPr>
            <p:cNvPr id="300" name="Shape 300"/>
            <p:cNvSpPr/>
            <p:nvPr/>
          </p:nvSpPr>
          <p:spPr>
            <a:xfrm>
              <a:off x="0" y="1510220"/>
              <a:ext cx="660781"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Agile</a:t>
              </a:r>
            </a:p>
          </p:txBody>
        </p:sp>
        <p:sp>
          <p:nvSpPr>
            <p:cNvPr id="301" name="Shape 301"/>
            <p:cNvSpPr/>
            <p:nvPr/>
          </p:nvSpPr>
          <p:spPr>
            <a:xfrm>
              <a:off x="1459616" y="1510220"/>
              <a:ext cx="60340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a:solidFill>
                    <a:srgbClr val="FFFFFF"/>
                  </a:solidFill>
                  <a:uFill>
                    <a:solidFill>
                      <a:srgbClr val="4D4D4D"/>
                    </a:solidFill>
                  </a:uFill>
                </a:rPr>
                <a:t>Lean</a:t>
              </a:r>
            </a:p>
          </p:txBody>
        </p:sp>
        <p:sp>
          <p:nvSpPr>
            <p:cNvPr id="302" name="Shape 302"/>
            <p:cNvSpPr/>
            <p:nvPr/>
          </p:nvSpPr>
          <p:spPr>
            <a:xfrm>
              <a:off x="2861853" y="1533161"/>
              <a:ext cx="1367385" cy="7264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Continuous</a:t>
              </a:r>
            </a:p>
            <a:p>
              <a:pPr lvl="0" algn="ctr">
                <a:defRPr>
                  <a:solidFill>
                    <a:srgbClr val="000000"/>
                  </a:solidFill>
                  <a:uFillTx/>
                </a:defRPr>
              </a:pPr>
              <a:r>
                <a:rPr>
                  <a:solidFill>
                    <a:srgbClr val="FFFFFF"/>
                  </a:solidFill>
                  <a:uFill>
                    <a:solidFill>
                      <a:srgbClr val="4D4D4D"/>
                    </a:solidFill>
                  </a:uFill>
                  <a:latin typeface="Avenir Next Medium"/>
                  <a:ea typeface="Avenir Next Medium"/>
                  <a:cs typeface="Avenir Next Medium"/>
                  <a:sym typeface="Avenir Next Medium"/>
                </a:rPr>
                <a:t>Delivery</a:t>
              </a:r>
            </a:p>
          </p:txBody>
        </p:sp>
        <p:sp>
          <p:nvSpPr>
            <p:cNvPr id="303" name="Shape 303"/>
            <p:cNvSpPr/>
            <p:nvPr/>
          </p:nvSpPr>
          <p:spPr>
            <a:xfrm>
              <a:off x="4719409" y="1533160"/>
              <a:ext cx="1535863" cy="408941"/>
            </a:xfrm>
            <a:prstGeom prst="rect">
              <a:avLst/>
            </a:prstGeom>
            <a:noFill/>
            <a:ln w="12700" cap="flat">
              <a:noFill/>
              <a:miter lim="400000"/>
            </a:ln>
            <a:effectLst>
              <a:outerShdw blurRad="38100" dist="20000" dir="5400000" rotWithShape="0">
                <a:srgbClr val="000000"/>
              </a:outerShdw>
            </a:effectLst>
            <a:extLst>
              <a:ext uri="{C572A759-6A51-4108-AA02-DFA0A04FC94B}">
                <ma14:wrappingTextBoxFlag xmlns:ma14="http://schemas.microsoft.com/office/mac/drawingml/2011/main" val="1"/>
              </a:ext>
            </a:extLst>
          </p:spPr>
          <p:txBody>
            <a:bodyPr wrap="none" lIns="0" tIns="0" rIns="0" bIns="0" numCol="1" anchor="t">
              <a:spAutoFit/>
            </a:bodyPr>
            <a:lstStyle>
              <a:lvl1pPr>
                <a:defRPr>
                  <a:solidFill>
                    <a:srgbClr val="FFFFFF"/>
                  </a:solidFill>
                  <a:latin typeface="Avenir Next Medium"/>
                  <a:ea typeface="Avenir Next Medium"/>
                  <a:cs typeface="Avenir Next Medium"/>
                  <a:sym typeface="Avenir Next Medium"/>
                </a:defRPr>
              </a:lvl1pPr>
            </a:lstStyle>
            <a:p>
              <a:pPr lvl="0">
                <a:defRPr>
                  <a:solidFill>
                    <a:srgbClr val="000000"/>
                  </a:solidFill>
                  <a:uFillTx/>
                </a:defRPr>
              </a:pPr>
              <a:r>
                <a:rPr dirty="0">
                  <a:solidFill>
                    <a:srgbClr val="FFFFFF"/>
                  </a:solidFill>
                  <a:uFill>
                    <a:solidFill>
                      <a:srgbClr val="4D4D4D"/>
                    </a:solidFill>
                  </a:uFill>
                </a:rPr>
                <a:t>Microservices</a:t>
              </a:r>
            </a:p>
          </p:txBody>
        </p:sp>
        <p:sp>
          <p:nvSpPr>
            <p:cNvPr id="311" name="Shape 311"/>
            <p:cNvSpPr/>
            <p:nvPr/>
          </p:nvSpPr>
          <p:spPr>
            <a:xfrm>
              <a:off x="660796" y="-93862"/>
              <a:ext cx="3868636" cy="166624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2" name="Shape 312"/>
            <p:cNvSpPr/>
            <p:nvPr/>
          </p:nvSpPr>
          <p:spPr>
            <a:xfrm>
              <a:off x="2062866" y="-93862"/>
              <a:ext cx="2466566" cy="16115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3" name="Shape 313"/>
            <p:cNvSpPr/>
            <p:nvPr/>
          </p:nvSpPr>
          <p:spPr>
            <a:xfrm>
              <a:off x="4529431" y="-93862"/>
              <a:ext cx="3628554" cy="163242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4" name="Shape 314"/>
            <p:cNvSpPr/>
            <p:nvPr/>
          </p:nvSpPr>
          <p:spPr>
            <a:xfrm>
              <a:off x="3725105" y="-93862"/>
              <a:ext cx="804327" cy="162702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5" name="Shape 315"/>
            <p:cNvSpPr/>
            <p:nvPr/>
          </p:nvSpPr>
          <p:spPr>
            <a:xfrm>
              <a:off x="4529431" y="-93862"/>
              <a:ext cx="850968"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sp>
          <p:nvSpPr>
            <p:cNvPr id="316" name="Shape 316"/>
            <p:cNvSpPr/>
            <p:nvPr/>
          </p:nvSpPr>
          <p:spPr>
            <a:xfrm>
              <a:off x="4529431" y="-93862"/>
              <a:ext cx="2413769" cy="16270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noFill/>
            <a:ln w="25400" cap="flat">
              <a:solidFill>
                <a:srgbClr val="33928A"/>
              </a:solidFill>
              <a:prstDash val="solid"/>
              <a:round/>
            </a:ln>
            <a:effectLst>
              <a:outerShdw blurRad="38100" dist="20000" dir="5400000" rotWithShape="0">
                <a:srgbClr val="000000"/>
              </a:outerShdw>
            </a:effectLst>
          </p:spPr>
          <p:txBody>
            <a:bodyPr/>
            <a:lstStyle/>
            <a:p>
              <a:pPr lvl="0"/>
              <a:endParaRPr/>
            </a:p>
          </p:txBody>
        </p:sp>
      </p:grpSp>
    </p:spTree>
    <p:extLst>
      <p:ext uri="{BB962C8B-B14F-4D97-AF65-F5344CB8AC3E}">
        <p14:creationId xmlns:p14="http://schemas.microsoft.com/office/powerpoint/2010/main" val="3738471792"/>
      </p:ext>
    </p:extLst>
  </p:cSld>
  <p:clrMapOvr>
    <a:masterClrMapping/>
  </p:clrMapOvr>
  <p:transition xmlns:p14="http://schemas.microsoft.com/office/powerpoint/2010/main" spd="slow">
    <p:dissolve/>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p:tmAbs val="0"/>
                                  </p:iterate>
                                  <p:childTnLst>
                                    <p:set>
                                      <p:cBhvr>
                                        <p:cTn id="6" fill="hold"/>
                                        <p:tgtEl>
                                          <p:spTgt spid="310"/>
                                        </p:tgtEl>
                                        <p:attrNameLst>
                                          <p:attrName>style.visibility</p:attrName>
                                        </p:attrNameLst>
                                      </p:cBhvr>
                                      <p:to>
                                        <p:strVal val="visible"/>
                                      </p:to>
                                    </p:set>
                                    <p:animEffect transition="in" filter="wipe(up)">
                                      <p:cBhvr>
                                        <p:cTn id="7" dur="10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332154" y="168449"/>
            <a:ext cx="8410499" cy="460500"/>
          </a:xfrm>
        </p:spPr>
        <p:txBody>
          <a:bodyPr/>
          <a:lstStyle/>
          <a:p>
            <a:r>
              <a:rPr lang="en-US" sz="3200" dirty="0" smtClean="0">
                <a:solidFill>
                  <a:schemeClr val="accent1"/>
                </a:solidFill>
              </a:rPr>
              <a:t>The promise of Cloud Native</a:t>
            </a:r>
            <a:endParaRPr lang="en-US" sz="3200" dirty="0">
              <a:solidFill>
                <a:schemeClr val="accent1"/>
              </a:solidFill>
            </a:endParaRPr>
          </a:p>
        </p:txBody>
      </p:sp>
      <p:sp>
        <p:nvSpPr>
          <p:cNvPr id="20" name="Title 1"/>
          <p:cNvSpPr txBox="1">
            <a:spLocks/>
          </p:cNvSpPr>
          <p:nvPr/>
        </p:nvSpPr>
        <p:spPr>
          <a:xfrm>
            <a:off x="415714" y="888159"/>
            <a:ext cx="6990819" cy="3111625"/>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marL="457200" indent="-457200">
              <a:lnSpc>
                <a:spcPct val="113000"/>
              </a:lnSpc>
              <a:buFont typeface="Arial"/>
              <a:buChar char="•"/>
            </a:pPr>
            <a:r>
              <a:rPr lang="en-US" sz="2800" dirty="0" smtClean="0">
                <a:solidFill>
                  <a:schemeClr val="tx1">
                    <a:lumMod val="20000"/>
                    <a:lumOff val="80000"/>
                  </a:schemeClr>
                </a:solidFill>
              </a:rPr>
              <a:t>Deploy new </a:t>
            </a:r>
            <a:r>
              <a:rPr lang="en-US" sz="2800" dirty="0">
                <a:solidFill>
                  <a:srgbClr val="FFFFFF"/>
                </a:solidFill>
              </a:rPr>
              <a:t>features</a:t>
            </a:r>
            <a:r>
              <a:rPr lang="en-US" sz="2800" dirty="0" smtClean="0">
                <a:solidFill>
                  <a:schemeClr val="tx1">
                    <a:lumMod val="20000"/>
                    <a:lumOff val="80000"/>
                  </a:schemeClr>
                </a:solidFill>
              </a:rPr>
              <a:t> daily to production</a:t>
            </a:r>
          </a:p>
          <a:p>
            <a:pPr marL="457200" indent="-457200">
              <a:lnSpc>
                <a:spcPct val="113000"/>
              </a:lnSpc>
              <a:buFont typeface="Arial"/>
              <a:buChar char="•"/>
            </a:pPr>
            <a:r>
              <a:rPr lang="en-US" sz="2800" dirty="0" smtClean="0">
                <a:solidFill>
                  <a:schemeClr val="tx1">
                    <a:lumMod val="20000"/>
                    <a:lumOff val="80000"/>
                  </a:schemeClr>
                </a:solidFill>
              </a:rPr>
              <a:t>Automate middleware</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Free/Cheap horizontal scaling</a:t>
            </a:r>
            <a:endParaRPr lang="en-US" sz="2800" dirty="0">
              <a:solidFill>
                <a:schemeClr val="tx1">
                  <a:lumMod val="20000"/>
                  <a:lumOff val="80000"/>
                </a:schemeClr>
              </a:solidFill>
            </a:endParaRPr>
          </a:p>
          <a:p>
            <a:pPr marL="457200" indent="-457200">
              <a:lnSpc>
                <a:spcPct val="113000"/>
              </a:lnSpc>
              <a:buFont typeface="Arial"/>
              <a:buChar char="•"/>
            </a:pPr>
            <a:r>
              <a:rPr lang="en-US" sz="2800" dirty="0" smtClean="0">
                <a:solidFill>
                  <a:schemeClr val="tx1">
                    <a:lumMod val="20000"/>
                    <a:lumOff val="80000"/>
                  </a:schemeClr>
                </a:solidFill>
              </a:rPr>
              <a:t>Contract between App &amp; Platform that creates Promises</a:t>
            </a:r>
          </a:p>
          <a:p>
            <a:pPr>
              <a:lnSpc>
                <a:spcPct val="113000"/>
              </a:lnSpc>
            </a:pPr>
            <a:endParaRPr lang="en-US" sz="3000" dirty="0">
              <a:solidFill>
                <a:schemeClr val="tx1">
                  <a:lumMod val="20000"/>
                  <a:lumOff val="80000"/>
                </a:schemeClr>
              </a:solidFill>
            </a:endParaRPr>
          </a:p>
          <a:p>
            <a:endParaRPr lang="en-US" sz="3600" dirty="0" smtClean="0">
              <a:solidFill>
                <a:schemeClr val="tx1">
                  <a:lumMod val="20000"/>
                  <a:lumOff val="80000"/>
                </a:schemeClr>
              </a:solidFill>
            </a:endParaRPr>
          </a:p>
          <a:p>
            <a:endParaRPr lang="en-US" sz="3600" dirty="0">
              <a:solidFill>
                <a:schemeClr val="tx1">
                  <a:lumMod val="20000"/>
                  <a:lumOff val="80000"/>
                </a:schemeClr>
              </a:solidFill>
            </a:endParaRPr>
          </a:p>
        </p:txBody>
      </p:sp>
    </p:spTree>
    <p:extLst>
      <p:ext uri="{BB962C8B-B14F-4D97-AF65-F5344CB8AC3E}">
        <p14:creationId xmlns:p14="http://schemas.microsoft.com/office/powerpoint/2010/main" val="16529983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756707" y="922337"/>
            <a:ext cx="7402962" cy="3383099"/>
          </a:xfrm>
          <a:prstGeom prst="rect">
            <a:avLst/>
          </a:prstGeom>
        </p:spPr>
        <p:txBody>
          <a:bodyPr lIns="91425" tIns="91425" rIns="91425" bIns="91425" anchor="t" anchorCtr="0">
            <a:noAutofit/>
          </a:bodyPr>
          <a:lstStyle/>
          <a:p>
            <a:pPr marL="139700" algn="ctr">
              <a:lnSpc>
                <a:spcPct val="115000"/>
              </a:lnSpc>
              <a:spcBef>
                <a:spcPts val="0"/>
              </a:spcBef>
              <a:buClr>
                <a:srgbClr val="2C95DD"/>
              </a:buClr>
              <a:buSzPct val="77777"/>
              <a:buNone/>
            </a:pPr>
            <a:endParaRPr lang="en-US" sz="3600" b="1" dirty="0" smtClean="0">
              <a:solidFill>
                <a:schemeClr val="bg2"/>
              </a:solidFill>
            </a:endParaRPr>
          </a:p>
          <a:p>
            <a:pPr marL="139700" algn="ctr">
              <a:lnSpc>
                <a:spcPct val="115000"/>
              </a:lnSpc>
              <a:spcBef>
                <a:spcPts val="0"/>
              </a:spcBef>
              <a:buClr>
                <a:srgbClr val="2C95DD"/>
              </a:buClr>
              <a:buSzPct val="77777"/>
              <a:buNone/>
            </a:pPr>
            <a:r>
              <a:rPr lang="en-US" sz="8000" b="1" dirty="0" smtClean="0">
                <a:solidFill>
                  <a:schemeClr val="bg2"/>
                </a:solidFill>
              </a:rPr>
              <a:t>WHAT?</a:t>
            </a:r>
            <a:endParaRPr lang="en-US" sz="8000" b="1" dirty="0" smtClean="0">
              <a:solidFill>
                <a:srgbClr val="008881"/>
              </a:solidFill>
            </a:endParaRPr>
          </a:p>
        </p:txBody>
      </p:sp>
    </p:spTree>
    <p:extLst>
      <p:ext uri="{BB962C8B-B14F-4D97-AF65-F5344CB8AC3E}">
        <p14:creationId xmlns:p14="http://schemas.microsoft.com/office/powerpoint/2010/main" val="38088174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6" name="Shape 276"/>
          <p:cNvSpPr txBox="1">
            <a:spLocks noGrp="1"/>
          </p:cNvSpPr>
          <p:nvPr>
            <p:ph type="body" idx="1"/>
          </p:nvPr>
        </p:nvSpPr>
        <p:spPr>
          <a:xfrm>
            <a:off x="286327" y="922337"/>
            <a:ext cx="7402962" cy="3383099"/>
          </a:xfrm>
          <a:prstGeom prst="rect">
            <a:avLst/>
          </a:prstGeom>
        </p:spPr>
        <p:txBody>
          <a:bodyPr lIns="91425" tIns="91425" rIns="91425" bIns="91425" anchor="t" anchorCtr="0">
            <a:noAutofit/>
          </a:bodyPr>
          <a:lstStyle/>
          <a:p>
            <a:pPr marL="457200" indent="-317500">
              <a:lnSpc>
                <a:spcPct val="115000"/>
              </a:lnSpc>
              <a:spcBef>
                <a:spcPts val="0"/>
              </a:spcBef>
              <a:buClr>
                <a:schemeClr val="bg1"/>
              </a:buClr>
              <a:buSzPct val="77777"/>
              <a:buFont typeface="Arial"/>
              <a:buChar char="●"/>
            </a:pPr>
            <a:r>
              <a:rPr lang="en-US" sz="2800" b="1" i="1" u="sng" dirty="0" smtClean="0">
                <a:solidFill>
                  <a:srgbClr val="FFFFFF"/>
                </a:solidFill>
              </a:rPr>
              <a:t>Continuously Delivered</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Twelve </a:t>
            </a:r>
            <a:r>
              <a:rPr lang="en-US" sz="2800" i="1" dirty="0">
                <a:solidFill>
                  <a:srgbClr val="FFFFFF"/>
                </a:solidFill>
              </a:rPr>
              <a:t>Factor Apps (http://12factor.net</a:t>
            </a:r>
            <a:r>
              <a:rPr lang="en-US" sz="2800" i="1" dirty="0" smtClean="0">
                <a:solidFill>
                  <a:srgbClr val="FFFFFF"/>
                </a:solidFill>
              </a:rPr>
              <a:t>/)</a:t>
            </a:r>
          </a:p>
          <a:p>
            <a:pPr marL="457200" indent="-317500">
              <a:lnSpc>
                <a:spcPct val="115000"/>
              </a:lnSpc>
              <a:spcBef>
                <a:spcPts val="0"/>
              </a:spcBef>
              <a:buClr>
                <a:schemeClr val="bg1"/>
              </a:buClr>
              <a:buSzPct val="77777"/>
              <a:buFont typeface="Arial"/>
              <a:buChar char="●"/>
            </a:pPr>
            <a:r>
              <a:rPr lang="en-US" sz="2800" i="1" dirty="0" smtClean="0">
                <a:solidFill>
                  <a:srgbClr val="FFFFFF"/>
                </a:solidFill>
              </a:rPr>
              <a:t>Microservices</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Self-Service agile infrastructure</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API-based collaboration</a:t>
            </a:r>
          </a:p>
          <a:p>
            <a:pPr marL="457200" indent="-317500">
              <a:lnSpc>
                <a:spcPct val="115000"/>
              </a:lnSpc>
              <a:spcBef>
                <a:spcPts val="0"/>
              </a:spcBef>
              <a:buClr>
                <a:schemeClr val="bg1"/>
              </a:buClr>
              <a:buSzPct val="77777"/>
              <a:buFont typeface="Arial"/>
              <a:buChar char="●"/>
            </a:pPr>
            <a:r>
              <a:rPr lang="en-US" sz="2800" dirty="0" smtClean="0">
                <a:solidFill>
                  <a:srgbClr val="FFFFFF"/>
                </a:solidFill>
              </a:rPr>
              <a:t>Anti-fragility</a:t>
            </a:r>
          </a:p>
        </p:txBody>
      </p:sp>
      <p:sp>
        <p:nvSpPr>
          <p:cNvPr id="5" name="Title 1"/>
          <p:cNvSpPr>
            <a:spLocks noGrp="1"/>
          </p:cNvSpPr>
          <p:nvPr>
            <p:ph type="title"/>
          </p:nvPr>
        </p:nvSpPr>
        <p:spPr>
          <a:xfrm>
            <a:off x="332154" y="168449"/>
            <a:ext cx="8410499" cy="460500"/>
          </a:xfrm>
        </p:spPr>
        <p:txBody>
          <a:bodyPr/>
          <a:lstStyle/>
          <a:p>
            <a:r>
              <a:rPr lang="en-US" sz="3200" dirty="0">
                <a:solidFill>
                  <a:srgbClr val="33928A"/>
                </a:solidFill>
              </a:rPr>
              <a:t>Characteristics of Cloud Native Architectures</a:t>
            </a:r>
            <a:endParaRPr lang="en-US" sz="3200" dirty="0"/>
          </a:p>
        </p:txBody>
      </p:sp>
    </p:spTree>
    <p:extLst>
      <p:ext uri="{BB962C8B-B14F-4D97-AF65-F5344CB8AC3E}">
        <p14:creationId xmlns:p14="http://schemas.microsoft.com/office/powerpoint/2010/main" val="24382557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34" name="Rectangle 33"/>
          <p:cNvSpPr/>
          <p:nvPr/>
        </p:nvSpPr>
        <p:spPr>
          <a:xfrm rot="16200000">
            <a:off x="1907610" y="1786593"/>
            <a:ext cx="982936" cy="307777"/>
          </a:xfrm>
          <a:prstGeom prst="rect">
            <a:avLst/>
          </a:prstGeom>
        </p:spPr>
        <p:txBody>
          <a:bodyPr wrap="none">
            <a:spAutoFit/>
          </a:bodyPr>
          <a:lstStyle/>
          <a:p>
            <a:r>
              <a:rPr lang="en-US" b="1" dirty="0" smtClean="0">
                <a:solidFill>
                  <a:srgbClr val="FFFFFF"/>
                </a:solidFill>
              </a:rPr>
              <a:t>Business</a:t>
            </a:r>
            <a:endParaRPr lang="en-US" dirty="0"/>
          </a:p>
        </p:txBody>
      </p:sp>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200" dirty="0" smtClean="0">
                <a:solidFill>
                  <a:srgbClr val="33928A"/>
                </a:solidFill>
              </a:rPr>
              <a:t>Enabling Continuous Delivery</a:t>
            </a:r>
            <a:endParaRPr lang="en" sz="2400" dirty="0">
              <a:solidFill>
                <a:srgbClr val="33928A"/>
              </a:solidFill>
            </a:endParaRPr>
          </a:p>
        </p:txBody>
      </p:sp>
      <p:sp>
        <p:nvSpPr>
          <p:cNvPr id="3" name="Right Arrow 2"/>
          <p:cNvSpPr/>
          <p:nvPr/>
        </p:nvSpPr>
        <p:spPr>
          <a:xfrm>
            <a:off x="2108851" y="2511203"/>
            <a:ext cx="5064430" cy="3997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2874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pic>
        <p:nvPicPr>
          <p:cNvPr id="13" name="Picture 12"/>
          <p:cNvPicPr>
            <a:picLocks noChangeAspect="1"/>
          </p:cNvPicPr>
          <p:nvPr/>
        </p:nvPicPr>
        <p:blipFill>
          <a:blip r:embed="rId3"/>
          <a:stretch>
            <a:fillRect/>
          </a:stretch>
        </p:blipFill>
        <p:spPr>
          <a:xfrm>
            <a:off x="651619" y="2271641"/>
            <a:ext cx="1219200" cy="914400"/>
          </a:xfrm>
          <a:prstGeom prst="rect">
            <a:avLst/>
          </a:prstGeom>
        </p:spPr>
      </p:pic>
      <p:sp>
        <p:nvSpPr>
          <p:cNvPr id="10" name="Rectangle 9"/>
          <p:cNvSpPr/>
          <p:nvPr/>
        </p:nvSpPr>
        <p:spPr>
          <a:xfrm>
            <a:off x="1010069" y="1876103"/>
            <a:ext cx="543914" cy="307777"/>
          </a:xfrm>
          <a:prstGeom prst="rect">
            <a:avLst/>
          </a:prstGeom>
        </p:spPr>
        <p:txBody>
          <a:bodyPr wrap="none">
            <a:spAutoFit/>
          </a:bodyPr>
          <a:lstStyle/>
          <a:p>
            <a:r>
              <a:rPr lang="en-US" b="1" dirty="0" smtClean="0">
                <a:solidFill>
                  <a:schemeClr val="bg2"/>
                </a:solidFill>
              </a:rPr>
              <a:t>Idea</a:t>
            </a:r>
            <a:endParaRPr lang="en-US" dirty="0">
              <a:solidFill>
                <a:schemeClr val="bg2"/>
              </a:solidFill>
            </a:endParaRPr>
          </a:p>
        </p:txBody>
      </p:sp>
      <p:sp>
        <p:nvSpPr>
          <p:cNvPr id="21" name="Rectangle 20"/>
          <p:cNvSpPr/>
          <p:nvPr/>
        </p:nvSpPr>
        <p:spPr>
          <a:xfrm rot="16200000">
            <a:off x="2852291" y="1675305"/>
            <a:ext cx="1313180" cy="307777"/>
          </a:xfrm>
          <a:prstGeom prst="rect">
            <a:avLst/>
          </a:prstGeom>
        </p:spPr>
        <p:txBody>
          <a:bodyPr wrap="none">
            <a:spAutoFit/>
          </a:bodyPr>
          <a:lstStyle/>
          <a:p>
            <a:r>
              <a:rPr lang="en-US" b="1" dirty="0" smtClean="0">
                <a:solidFill>
                  <a:srgbClr val="FFFFFF"/>
                </a:solidFill>
              </a:rPr>
              <a:t>Development</a:t>
            </a:r>
            <a:endParaRPr lang="en-US" dirty="0"/>
          </a:p>
        </p:txBody>
      </p:sp>
      <p:sp>
        <p:nvSpPr>
          <p:cNvPr id="20" name="Oval 19"/>
          <p:cNvSpPr/>
          <p:nvPr/>
        </p:nvSpPr>
        <p:spPr>
          <a:xfrm>
            <a:off x="7097103" y="1788325"/>
            <a:ext cx="1680108" cy="168981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a:t>
            </a:r>
            <a:endParaRPr lang="en-US" sz="4800" dirty="0"/>
          </a:p>
        </p:txBody>
      </p:sp>
      <p:sp>
        <p:nvSpPr>
          <p:cNvPr id="22" name="Rectangle 21"/>
          <p:cNvSpPr/>
          <p:nvPr/>
        </p:nvSpPr>
        <p:spPr>
          <a:xfrm rot="16200000">
            <a:off x="4329695" y="2087629"/>
            <a:ext cx="453970" cy="307777"/>
          </a:xfrm>
          <a:prstGeom prst="rect">
            <a:avLst/>
          </a:prstGeom>
        </p:spPr>
        <p:txBody>
          <a:bodyPr wrap="none">
            <a:spAutoFit/>
          </a:bodyPr>
          <a:lstStyle/>
          <a:p>
            <a:r>
              <a:rPr lang="en-US" b="1" dirty="0" smtClean="0">
                <a:solidFill>
                  <a:srgbClr val="FFFFFF"/>
                </a:solidFill>
              </a:rPr>
              <a:t>QA</a:t>
            </a:r>
            <a:endParaRPr lang="en-US" dirty="0"/>
          </a:p>
        </p:txBody>
      </p:sp>
      <p:sp>
        <p:nvSpPr>
          <p:cNvPr id="23" name="Rectangle 22"/>
          <p:cNvSpPr/>
          <p:nvPr/>
        </p:nvSpPr>
        <p:spPr>
          <a:xfrm rot="16200000">
            <a:off x="4923111" y="1770050"/>
            <a:ext cx="1132404" cy="307777"/>
          </a:xfrm>
          <a:prstGeom prst="rect">
            <a:avLst/>
          </a:prstGeom>
        </p:spPr>
        <p:txBody>
          <a:bodyPr wrap="none">
            <a:spAutoFit/>
          </a:bodyPr>
          <a:lstStyle/>
          <a:p>
            <a:r>
              <a:rPr lang="en-US" b="1" dirty="0" smtClean="0">
                <a:solidFill>
                  <a:srgbClr val="FFFFFF"/>
                </a:solidFill>
              </a:rPr>
              <a:t>Operations</a:t>
            </a:r>
            <a:endParaRPr lang="en-US" dirty="0"/>
          </a:p>
        </p:txBody>
      </p:sp>
      <p:sp>
        <p:nvSpPr>
          <p:cNvPr id="24" name="Rectangle 23"/>
          <p:cNvSpPr/>
          <p:nvPr/>
        </p:nvSpPr>
        <p:spPr>
          <a:xfrm rot="16200000">
            <a:off x="6018143" y="1810651"/>
            <a:ext cx="1031051" cy="307777"/>
          </a:xfrm>
          <a:prstGeom prst="rect">
            <a:avLst/>
          </a:prstGeom>
        </p:spPr>
        <p:txBody>
          <a:bodyPr wrap="none">
            <a:spAutoFit/>
          </a:bodyPr>
          <a:lstStyle/>
          <a:p>
            <a:r>
              <a:rPr lang="en-US" b="1" dirty="0" smtClean="0">
                <a:solidFill>
                  <a:srgbClr val="FFFFFF"/>
                </a:solidFill>
              </a:rPr>
              <a:t>Customer</a:t>
            </a:r>
            <a:endParaRPr lang="en-US" dirty="0"/>
          </a:p>
        </p:txBody>
      </p:sp>
      <p:sp>
        <p:nvSpPr>
          <p:cNvPr id="27" name="Rectangle 26"/>
          <p:cNvSpPr/>
          <p:nvPr/>
        </p:nvSpPr>
        <p:spPr>
          <a:xfrm>
            <a:off x="7543966" y="1898184"/>
            <a:ext cx="671979" cy="307777"/>
          </a:xfrm>
          <a:prstGeom prst="rect">
            <a:avLst/>
          </a:prstGeom>
        </p:spPr>
        <p:txBody>
          <a:bodyPr wrap="none">
            <a:spAutoFit/>
          </a:bodyPr>
          <a:lstStyle/>
          <a:p>
            <a:r>
              <a:rPr lang="en-US" b="1" dirty="0" smtClean="0">
                <a:solidFill>
                  <a:srgbClr val="008881"/>
                </a:solidFill>
              </a:rPr>
              <a:t>Value</a:t>
            </a:r>
            <a:endParaRPr lang="en-US" dirty="0">
              <a:solidFill>
                <a:srgbClr val="008881"/>
              </a:solidFill>
            </a:endParaRPr>
          </a:p>
        </p:txBody>
      </p:sp>
      <p:sp>
        <p:nvSpPr>
          <p:cNvPr id="25" name="Chevron 24"/>
          <p:cNvSpPr/>
          <p:nvPr/>
        </p:nvSpPr>
        <p:spPr>
          <a:xfrm>
            <a:off x="2245188"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hevron 35"/>
          <p:cNvSpPr/>
          <p:nvPr/>
        </p:nvSpPr>
        <p:spPr>
          <a:xfrm>
            <a:off x="3354992"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Chevron 36"/>
          <p:cNvSpPr/>
          <p:nvPr/>
        </p:nvSpPr>
        <p:spPr>
          <a:xfrm>
            <a:off x="4394622" y="2580021"/>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5335424" y="2574867"/>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hevron 38"/>
          <p:cNvSpPr/>
          <p:nvPr/>
        </p:nvSpPr>
        <p:spPr>
          <a:xfrm>
            <a:off x="6379780" y="2567028"/>
            <a:ext cx="415503" cy="249145"/>
          </a:xfrm>
          <a:prstGeom prst="chevr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Left Brace 25"/>
          <p:cNvSpPr/>
          <p:nvPr/>
        </p:nvSpPr>
        <p:spPr>
          <a:xfrm rot="16200000">
            <a:off x="4360168" y="1009647"/>
            <a:ext cx="452206" cy="42025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Rectangle 40"/>
          <p:cNvSpPr/>
          <p:nvPr/>
        </p:nvSpPr>
        <p:spPr>
          <a:xfrm>
            <a:off x="2660691" y="3337038"/>
            <a:ext cx="4031873" cy="307777"/>
          </a:xfrm>
          <a:prstGeom prst="rect">
            <a:avLst/>
          </a:prstGeom>
        </p:spPr>
        <p:txBody>
          <a:bodyPr wrap="none">
            <a:spAutoFit/>
          </a:bodyPr>
          <a:lstStyle/>
          <a:p>
            <a:r>
              <a:rPr lang="en-US" b="1" dirty="0" smtClean="0">
                <a:solidFill>
                  <a:srgbClr val="FFFFFF"/>
                </a:solidFill>
              </a:rPr>
              <a:t>Companies that </a:t>
            </a:r>
            <a:r>
              <a:rPr lang="en-US" b="1" dirty="0" smtClean="0">
                <a:solidFill>
                  <a:srgbClr val="FF6600"/>
                </a:solidFill>
              </a:rPr>
              <a:t>disrupt</a:t>
            </a:r>
            <a:r>
              <a:rPr lang="en-US" b="1" dirty="0" smtClean="0">
                <a:solidFill>
                  <a:srgbClr val="FFFFFF"/>
                </a:solidFill>
              </a:rPr>
              <a:t>, reduce time to value</a:t>
            </a:r>
            <a:endParaRPr lang="en-US" dirty="0"/>
          </a:p>
        </p:txBody>
      </p:sp>
    </p:spTree>
    <p:extLst>
      <p:ext uri="{BB962C8B-B14F-4D97-AF65-F5344CB8AC3E}">
        <p14:creationId xmlns:p14="http://schemas.microsoft.com/office/powerpoint/2010/main" val="1968665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Pivotal 2015Q4 Template">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87310</TotalTime>
  <Words>1815</Words>
  <Application>Microsoft Macintosh PowerPoint</Application>
  <PresentationFormat>On-screen Show (16:9)</PresentationFormat>
  <Paragraphs>367</Paragraphs>
  <Slides>33</Slides>
  <Notes>32</Notes>
  <HiddenSlides>0</HiddenSlides>
  <MMClips>0</MMClip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Pivotal_interim_040113_template_</vt:lpstr>
      <vt:lpstr>Custom Theme</vt:lpstr>
      <vt:lpstr>Pivotal 2015Q4 Template</vt:lpstr>
      <vt:lpstr>1_Pivotal 2015Q4 Template</vt:lpstr>
      <vt:lpstr>PowerPoint Presentation</vt:lpstr>
      <vt:lpstr>Agenda</vt:lpstr>
      <vt:lpstr>PowerPoint Presentation</vt:lpstr>
      <vt:lpstr>Software is changing industries</vt:lpstr>
      <vt:lpstr>PowerPoint Presentation</vt:lpstr>
      <vt:lpstr>The promise of Cloud Native</vt:lpstr>
      <vt:lpstr>PowerPoint Presentation</vt:lpstr>
      <vt:lpstr>Characteristics of Cloud Native Architectures</vt:lpstr>
      <vt:lpstr>Enabling Continuous Delivery</vt:lpstr>
      <vt:lpstr>Enabling Agile Delivery</vt:lpstr>
      <vt:lpstr>WaterScrumFall</vt:lpstr>
      <vt:lpstr>Conway’s Law</vt:lpstr>
      <vt:lpstr>Inverse Conway Maneuver Enable Continuous Delivery</vt:lpstr>
      <vt:lpstr>Enabling Continuous Delivery</vt:lpstr>
      <vt:lpstr>Characteristics of Cloud Native Architectures</vt:lpstr>
      <vt:lpstr>Twelve-Factor Apps</vt:lpstr>
      <vt:lpstr>Characteristics of Cloud Native Architectures</vt:lpstr>
      <vt:lpstr>Microservice: Definition</vt:lpstr>
      <vt:lpstr>Microservices are NOT</vt:lpstr>
      <vt:lpstr>Microservice Architecture</vt:lpstr>
      <vt:lpstr>A familiar Microservice example</vt:lpstr>
      <vt:lpstr>Microservices are hard</vt:lpstr>
      <vt:lpstr>Challenges of distributed systems</vt:lpstr>
      <vt:lpstr>PowerPoint Presentation</vt:lpstr>
      <vt:lpstr>It takes a Cloud Native Application Framework</vt:lpstr>
      <vt:lpstr>PowerPoint Presentation</vt:lpstr>
      <vt:lpstr>Companies want to be fast like Netflix</vt:lpstr>
      <vt:lpstr>It takes a Cloud Native Platform</vt:lpstr>
      <vt:lpstr>Essential elements of a Cloud-Native Platform</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420</cp:revision>
  <dcterms:modified xsi:type="dcterms:W3CDTF">2017-05-25T11:54:04Z</dcterms:modified>
</cp:coreProperties>
</file>